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308" r:id="rId5"/>
    <p:sldId id="305" r:id="rId6"/>
    <p:sldId id="307" r:id="rId7"/>
    <p:sldId id="309" r:id="rId8"/>
    <p:sldId id="310" r:id="rId9"/>
    <p:sldId id="311" r:id="rId10"/>
    <p:sldId id="312" r:id="rId11"/>
    <p:sldId id="313" r:id="rId12"/>
    <p:sldId id="314" r:id="rId13"/>
    <p:sldId id="315" r:id="rId14"/>
    <p:sldId id="30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1" r:id="rId39"/>
    <p:sldId id="280" r:id="rId40"/>
    <p:sldId id="284" r:id="rId41"/>
    <p:sldId id="282" r:id="rId42"/>
    <p:sldId id="285" r:id="rId43"/>
    <p:sldId id="286" r:id="rId44"/>
    <p:sldId id="287" r:id="rId45"/>
    <p:sldId id="288" r:id="rId46"/>
    <p:sldId id="302" r:id="rId47"/>
    <p:sldId id="289" r:id="rId48"/>
    <p:sldId id="290" r:id="rId49"/>
    <p:sldId id="291" r:id="rId50"/>
    <p:sldId id="292" r:id="rId51"/>
    <p:sldId id="293" r:id="rId52"/>
    <p:sldId id="294" r:id="rId53"/>
    <p:sldId id="295" r:id="rId54"/>
    <p:sldId id="296" r:id="rId55"/>
    <p:sldId id="298" r:id="rId56"/>
    <p:sldId id="299" r:id="rId57"/>
    <p:sldId id="300" r:id="rId58"/>
    <p:sldId id="301" r:id="rId59"/>
    <p:sldId id="304"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ableStyles" Target="tableStyle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DC00-6D46-8C6A-9196-C029B1DB6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146D9-6DD8-9426-3475-C080B340B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220F1-DEA6-37C6-1630-021A50304C63}"/>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5" name="Footer Placeholder 4">
            <a:extLst>
              <a:ext uri="{FF2B5EF4-FFF2-40B4-BE49-F238E27FC236}">
                <a16:creationId xmlns:a16="http://schemas.microsoft.com/office/drawing/2014/main" id="{47943FF5-80F1-7F05-B8B1-8557CDFB2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F8B53-2E42-3425-D610-9E0010E04DBC}"/>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414462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4D83-3D03-21AD-6936-FC307901A6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B03A0-9AED-F343-FF6C-C4507E80E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9390C-6932-98BB-8171-DFC161D5F466}"/>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5" name="Footer Placeholder 4">
            <a:extLst>
              <a:ext uri="{FF2B5EF4-FFF2-40B4-BE49-F238E27FC236}">
                <a16:creationId xmlns:a16="http://schemas.microsoft.com/office/drawing/2014/main" id="{88FB6BF4-13BD-1C6F-46E2-4E85AE484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A5CC7-35DB-4EEE-3068-4F3A179A1311}"/>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136541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1C634-8AC6-B011-3326-35DACA2476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D493E7-EBF9-20F2-A638-23B83826BB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59C0B-FFBC-7EB1-9573-5235F510969C}"/>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5" name="Footer Placeholder 4">
            <a:extLst>
              <a:ext uri="{FF2B5EF4-FFF2-40B4-BE49-F238E27FC236}">
                <a16:creationId xmlns:a16="http://schemas.microsoft.com/office/drawing/2014/main" id="{C3BDB827-DE43-90C2-ABC9-80B80BDEC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260FB-3FBD-54F7-8566-38F96854344F}"/>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489406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2DBF-DA2A-DCA6-82C3-C7069A30F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6D3335-2290-65EB-2D5F-966F7704D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9F64-376D-9B65-CA46-AEF7EFD1B4D7}"/>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5" name="Footer Placeholder 4">
            <a:extLst>
              <a:ext uri="{FF2B5EF4-FFF2-40B4-BE49-F238E27FC236}">
                <a16:creationId xmlns:a16="http://schemas.microsoft.com/office/drawing/2014/main" id="{026F0D27-D76D-CE17-9D55-A69273ECA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483FF-C465-10E4-9AA6-437D6F894169}"/>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55850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9A58-C51E-EFE0-A29C-73935C22D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AB783-72AC-1322-375E-0BE008F071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8CA65-589F-D5CB-83A8-8C618396FDB3}"/>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5" name="Footer Placeholder 4">
            <a:extLst>
              <a:ext uri="{FF2B5EF4-FFF2-40B4-BE49-F238E27FC236}">
                <a16:creationId xmlns:a16="http://schemas.microsoft.com/office/drawing/2014/main" id="{02BFDC7A-A982-DD89-3FCA-F834118C7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951CB-D1EB-03AF-308F-15A0620360F8}"/>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73028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6560-9DC6-C9F8-AFA7-4C8746BB1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E14FB2-836A-A931-E766-FD61CD087C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E9CA4-BD9C-73A1-515C-D6E0D87600B0}"/>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5" name="Footer Placeholder 4">
            <a:extLst>
              <a:ext uri="{FF2B5EF4-FFF2-40B4-BE49-F238E27FC236}">
                <a16:creationId xmlns:a16="http://schemas.microsoft.com/office/drawing/2014/main" id="{E20A419A-5FC5-939F-4D42-903C6C226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2B1CB-BB19-7999-A94E-98249D03A360}"/>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299682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3EFA-F6A0-C4E1-9ACD-BC4AD19FD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86804-C54D-D9AF-4964-525B8E391A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5D30D1-7313-51EB-4B45-392D96A95E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99159-EF7D-6132-E607-91C33A66CE5C}"/>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6" name="Footer Placeholder 5">
            <a:extLst>
              <a:ext uri="{FF2B5EF4-FFF2-40B4-BE49-F238E27FC236}">
                <a16:creationId xmlns:a16="http://schemas.microsoft.com/office/drawing/2014/main" id="{E657DB08-4302-7BAF-24CA-FD61E696E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A674E-8C86-4434-2ED7-C4E4EF9E886D}"/>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4234674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01C6-EB74-FA9A-9049-3A8850CBD1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2A2AE0-FB14-D740-2519-4E7CA3768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8ECEDF-7C07-F8D5-CA0A-7C1E9F5502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6EE1D9-00EE-2918-3E00-F008A42A0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B7157-41B4-BADC-F8C7-23588E41E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A7B74-3459-DF20-5B24-69C5F1BDB97B}"/>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8" name="Footer Placeholder 7">
            <a:extLst>
              <a:ext uri="{FF2B5EF4-FFF2-40B4-BE49-F238E27FC236}">
                <a16:creationId xmlns:a16="http://schemas.microsoft.com/office/drawing/2014/main" id="{C1631AAD-929B-EA14-B8C1-7E3038A291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B355F0-3260-7C1E-91C8-B63C0DE856D7}"/>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172562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E2E9-4A45-FD16-0EA6-13B01B822B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09FA07-2905-CA51-A217-3B3B4A618A31}"/>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4" name="Footer Placeholder 3">
            <a:extLst>
              <a:ext uri="{FF2B5EF4-FFF2-40B4-BE49-F238E27FC236}">
                <a16:creationId xmlns:a16="http://schemas.microsoft.com/office/drawing/2014/main" id="{71A72785-1659-17C6-314A-5427D6D6FC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E7AD8A-92E8-7E4D-B4FA-448C27A15FEF}"/>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2371414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DE949-C09C-72BF-6FD3-3956824B77D3}"/>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3" name="Footer Placeholder 2">
            <a:extLst>
              <a:ext uri="{FF2B5EF4-FFF2-40B4-BE49-F238E27FC236}">
                <a16:creationId xmlns:a16="http://schemas.microsoft.com/office/drawing/2014/main" id="{49E39DE0-58B3-57AA-A2F0-054637F5D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9B3FE-2E3A-7675-8431-5BB2D3089A0D}"/>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3740064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07C1-36A9-3332-5827-C822769BE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1AE6E0-E4EA-B78A-36C4-14FE61A70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13DAC-5211-934D-433F-7BD052512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033D4-F085-F922-2B53-52DB9EC7EBD9}"/>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6" name="Footer Placeholder 5">
            <a:extLst>
              <a:ext uri="{FF2B5EF4-FFF2-40B4-BE49-F238E27FC236}">
                <a16:creationId xmlns:a16="http://schemas.microsoft.com/office/drawing/2014/main" id="{C82290C6-D290-DCC3-C822-7BA59AC57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67476-C155-F298-D970-DDE28154B58E}"/>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66295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B597-ACFC-DE8B-07F3-022EFAD12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FAFE6-5F1B-367D-C935-2391DDE65F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D8C12-DE0E-B992-B410-CA76DFD938A6}"/>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5" name="Footer Placeholder 4">
            <a:extLst>
              <a:ext uri="{FF2B5EF4-FFF2-40B4-BE49-F238E27FC236}">
                <a16:creationId xmlns:a16="http://schemas.microsoft.com/office/drawing/2014/main" id="{DA6C97D3-48C7-7AAE-C753-191A97AE6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C7F22-5253-EAE2-A555-B5386AA6A5DA}"/>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557195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420E-4871-C9AD-96FE-BEF942758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1EEF66-A1B7-A570-E727-B33F7D6E4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FB5CE-EFCA-1702-62CD-95016F8D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1019F-2BCF-3FF7-B925-31C79A73CFE2}"/>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6" name="Footer Placeholder 5">
            <a:extLst>
              <a:ext uri="{FF2B5EF4-FFF2-40B4-BE49-F238E27FC236}">
                <a16:creationId xmlns:a16="http://schemas.microsoft.com/office/drawing/2014/main" id="{8DA396EA-439F-AE9A-083E-BF8A00E2D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318FF-38BE-70B5-54CF-E16076383C71}"/>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1918843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6548-600A-7449-B664-B64FD3734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F58F2-9A98-1A3C-F49B-D5CC26878A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E7419-B0A0-A326-61B5-6A1400317149}"/>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5" name="Footer Placeholder 4">
            <a:extLst>
              <a:ext uri="{FF2B5EF4-FFF2-40B4-BE49-F238E27FC236}">
                <a16:creationId xmlns:a16="http://schemas.microsoft.com/office/drawing/2014/main" id="{8A5BC30A-0F14-7D81-C984-4D498F27B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AF429-C3EF-3B2E-68F7-C11DDBCCB3AF}"/>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174075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EE89B-52AA-9606-4CCC-785990A0D5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D538B4-3E2B-FF12-6E36-E9BAFEA04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784FA-A0D5-DC09-1050-8474CC96E2BA}"/>
              </a:ext>
            </a:extLst>
          </p:cNvPr>
          <p:cNvSpPr>
            <a:spLocks noGrp="1"/>
          </p:cNvSpPr>
          <p:nvPr>
            <p:ph type="dt" sz="half" idx="10"/>
          </p:nvPr>
        </p:nvSpPr>
        <p:spPr/>
        <p:txBody>
          <a:bodyPr/>
          <a:lstStyle/>
          <a:p>
            <a:fld id="{A3467E1E-73EC-43A6-A937-C2243567B159}" type="datetimeFigureOut">
              <a:rPr lang="en-US" smtClean="0"/>
              <a:t>7/2/2026</a:t>
            </a:fld>
            <a:endParaRPr lang="en-US"/>
          </a:p>
        </p:txBody>
      </p:sp>
      <p:sp>
        <p:nvSpPr>
          <p:cNvPr id="5" name="Footer Placeholder 4">
            <a:extLst>
              <a:ext uri="{FF2B5EF4-FFF2-40B4-BE49-F238E27FC236}">
                <a16:creationId xmlns:a16="http://schemas.microsoft.com/office/drawing/2014/main" id="{724A8C4D-CC4F-5BE1-683B-193846C84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3AA1-A73D-700A-7BBF-9D427C594080}"/>
              </a:ext>
            </a:extLst>
          </p:cNvPr>
          <p:cNvSpPr>
            <a:spLocks noGrp="1"/>
          </p:cNvSpPr>
          <p:nvPr>
            <p:ph type="sldNum" sz="quarter" idx="12"/>
          </p:nvPr>
        </p:nvSpPr>
        <p:spPr/>
        <p:txBody>
          <a:bodyPr/>
          <a:lstStyle/>
          <a:p>
            <a:fld id="{4FF9BED5-3FB8-4EE3-B3B3-339901735B6A}" type="slidenum">
              <a:rPr lang="en-US" smtClean="0"/>
              <a:t>‹#›</a:t>
            </a:fld>
            <a:endParaRPr lang="en-US"/>
          </a:p>
        </p:txBody>
      </p:sp>
    </p:spTree>
    <p:extLst>
      <p:ext uri="{BB962C8B-B14F-4D97-AF65-F5344CB8AC3E}">
        <p14:creationId xmlns:p14="http://schemas.microsoft.com/office/powerpoint/2010/main" val="3240714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B46F-578A-E27C-64BD-F4685129C9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9290E7-C305-B310-92C6-6C98F5431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538B6D-5C80-7CE3-4D1B-59924A3DEABF}"/>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5" name="Footer Placeholder 4">
            <a:extLst>
              <a:ext uri="{FF2B5EF4-FFF2-40B4-BE49-F238E27FC236}">
                <a16:creationId xmlns:a16="http://schemas.microsoft.com/office/drawing/2014/main" id="{6FCFAAF3-FF34-4671-8D29-C5E33FFB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D27A2-7288-1A0C-9C9D-6B9801591F2C}"/>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2199242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B723-5779-A417-3812-FC285E69E8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5D17E-1403-B782-B8AE-9D8B361A5F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4C898-A91C-0926-CA2B-2D7FDE149B4A}"/>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5" name="Footer Placeholder 4">
            <a:extLst>
              <a:ext uri="{FF2B5EF4-FFF2-40B4-BE49-F238E27FC236}">
                <a16:creationId xmlns:a16="http://schemas.microsoft.com/office/drawing/2014/main" id="{369441F0-D50B-D42E-0EC7-0523F01BA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35885-AB46-EF35-6994-B235F762327D}"/>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34503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EAF9-2F44-52D8-A0DB-1028EEAD1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02187-6EF8-C363-E492-A650D331AB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B25102-3515-6B95-390B-DAFCD134B9D1}"/>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5" name="Footer Placeholder 4">
            <a:extLst>
              <a:ext uri="{FF2B5EF4-FFF2-40B4-BE49-F238E27FC236}">
                <a16:creationId xmlns:a16="http://schemas.microsoft.com/office/drawing/2014/main" id="{6835B1BD-6B90-2264-A172-BE4B87E92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68CE2-5D29-517C-9F6E-7448765A87A7}"/>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3575717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4E57-88B3-5ECE-1BC6-AE5F84927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DD4C3-B3FB-9C73-35DE-496BEEEB2C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7E652-1AD6-4590-0EC1-E640C19A7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64FEA9-0A1A-6F1E-1143-BABD7578AD39}"/>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6" name="Footer Placeholder 5">
            <a:extLst>
              <a:ext uri="{FF2B5EF4-FFF2-40B4-BE49-F238E27FC236}">
                <a16:creationId xmlns:a16="http://schemas.microsoft.com/office/drawing/2014/main" id="{ADDAE506-91DA-25EB-F0F1-0D0DB99AA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668E1-10DC-DC18-12AA-7D58B2E973E1}"/>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3024554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05A2-1EEF-A597-F2CF-E30EEAFEAC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7BA5E4-6D0D-C7A8-1ECF-049BAE6EB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E4B547-A88E-B0CA-885F-8DCF58747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B2CBF-84AB-8229-3092-5C25C1A93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80C50D-B500-9E1C-EF7B-D82432CCB4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42491-ECDC-9A47-C9ED-1598AA2354B2}"/>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8" name="Footer Placeholder 7">
            <a:extLst>
              <a:ext uri="{FF2B5EF4-FFF2-40B4-BE49-F238E27FC236}">
                <a16:creationId xmlns:a16="http://schemas.microsoft.com/office/drawing/2014/main" id="{E9A80F2B-9F9A-C6C9-766E-5E89FAE6ED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E896DC-6307-31BE-F9E3-2ABB459E5797}"/>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2326309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71FA-68C4-F652-035C-F3D68D09A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F43BA4-D13E-A84A-EED2-30DD0693A7FA}"/>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4" name="Footer Placeholder 3">
            <a:extLst>
              <a:ext uri="{FF2B5EF4-FFF2-40B4-BE49-F238E27FC236}">
                <a16:creationId xmlns:a16="http://schemas.microsoft.com/office/drawing/2014/main" id="{8AC6BAC6-159F-FB2E-6CCF-C6D8401C7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45896-463F-6EA6-EB5D-0D759EBD0FE1}"/>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3868287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4850B-0D7C-7DD4-A9C8-742B50CF8AD7}"/>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3" name="Footer Placeholder 2">
            <a:extLst>
              <a:ext uri="{FF2B5EF4-FFF2-40B4-BE49-F238E27FC236}">
                <a16:creationId xmlns:a16="http://schemas.microsoft.com/office/drawing/2014/main" id="{B2D1738B-B72A-E1C4-AEEE-E5546DCC5E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A6BB2-8A0F-F7E7-4EC6-C7DD4EB37990}"/>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74980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81D1-FFCD-FE05-204D-5CAB57D4A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F17112-B9B6-8554-11A9-BA17DEEDF4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4144-2C72-E380-06C9-20CC9765045B}"/>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5" name="Footer Placeholder 4">
            <a:extLst>
              <a:ext uri="{FF2B5EF4-FFF2-40B4-BE49-F238E27FC236}">
                <a16:creationId xmlns:a16="http://schemas.microsoft.com/office/drawing/2014/main" id="{29167C51-0CAD-3C05-20FB-4805E9ACD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BA1F9-B267-2CD4-37FA-0D4F71AC2110}"/>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1211520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BF0A-BF9D-5CBB-B8B4-AC886B011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D4395F-B2A9-EC9C-92C3-037E2DA32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CEFBEC-8B10-78C8-2044-334E18A9F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8BFA3-EC7C-01DE-12B2-C09D4853C63A}"/>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6" name="Footer Placeholder 5">
            <a:extLst>
              <a:ext uri="{FF2B5EF4-FFF2-40B4-BE49-F238E27FC236}">
                <a16:creationId xmlns:a16="http://schemas.microsoft.com/office/drawing/2014/main" id="{4FD5D995-B5DD-67FD-410F-896D1D3C5D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19032-81BC-1E07-56D5-9274345369D2}"/>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1450619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DFC8-DB06-46DA-2E5C-FBC62E260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9BD09C-41A9-2D60-17FA-D68F24A2A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0D6721-4FEC-6926-E0AD-77F8D91A2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49424-5957-551F-A902-04433022BD4F}"/>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6" name="Footer Placeholder 5">
            <a:extLst>
              <a:ext uri="{FF2B5EF4-FFF2-40B4-BE49-F238E27FC236}">
                <a16:creationId xmlns:a16="http://schemas.microsoft.com/office/drawing/2014/main" id="{21B52CE1-11FB-BED5-C261-55781C5E1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FF390-89F3-3FEA-F065-DB9D018EA666}"/>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698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D23F-8F0E-0FE8-3B55-CE179C981C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0CC13-5359-0396-F18E-0A12A78C8E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2CCEE-CB57-B960-CF94-96F6CFF3F0D5}"/>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5" name="Footer Placeholder 4">
            <a:extLst>
              <a:ext uri="{FF2B5EF4-FFF2-40B4-BE49-F238E27FC236}">
                <a16:creationId xmlns:a16="http://schemas.microsoft.com/office/drawing/2014/main" id="{FB1468FB-9269-3029-91B9-53FC76ABD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B07AB-3809-37F1-1F53-427DF73D5512}"/>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3533082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CCBD7A-CBFC-D879-11E9-FB06DC0A5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B1DD1-A1F0-AF02-3E36-EB09DF9B2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3EE39-79B0-2B27-B2E0-FDAA18F98CEF}"/>
              </a:ext>
            </a:extLst>
          </p:cNvPr>
          <p:cNvSpPr>
            <a:spLocks noGrp="1"/>
          </p:cNvSpPr>
          <p:nvPr>
            <p:ph type="dt" sz="half" idx="10"/>
          </p:nvPr>
        </p:nvSpPr>
        <p:spPr/>
        <p:txBody>
          <a:bodyPr/>
          <a:lstStyle/>
          <a:p>
            <a:fld id="{7CF063DC-CB23-467D-9DA8-422A9D50B617}" type="datetimeFigureOut">
              <a:rPr lang="en-US" smtClean="0"/>
              <a:t>7/2/2026</a:t>
            </a:fld>
            <a:endParaRPr lang="en-US"/>
          </a:p>
        </p:txBody>
      </p:sp>
      <p:sp>
        <p:nvSpPr>
          <p:cNvPr id="5" name="Footer Placeholder 4">
            <a:extLst>
              <a:ext uri="{FF2B5EF4-FFF2-40B4-BE49-F238E27FC236}">
                <a16:creationId xmlns:a16="http://schemas.microsoft.com/office/drawing/2014/main" id="{496DEED9-3AE0-08AE-8B18-581AF5314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4059F-C6D3-E471-B799-782E5F9D5228}"/>
              </a:ext>
            </a:extLst>
          </p:cNvPr>
          <p:cNvSpPr>
            <a:spLocks noGrp="1"/>
          </p:cNvSpPr>
          <p:nvPr>
            <p:ph type="sldNum" sz="quarter" idx="12"/>
          </p:nvPr>
        </p:nvSpPr>
        <p:spPr/>
        <p:txBody>
          <a:bodyPr/>
          <a:lstStyle/>
          <a:p>
            <a:fld id="{AE37DD82-0306-4DAC-8E51-E621D2C6B183}" type="slidenum">
              <a:rPr lang="en-US" smtClean="0"/>
              <a:t>‹#›</a:t>
            </a:fld>
            <a:endParaRPr lang="en-US"/>
          </a:p>
        </p:txBody>
      </p:sp>
    </p:spTree>
    <p:extLst>
      <p:ext uri="{BB962C8B-B14F-4D97-AF65-F5344CB8AC3E}">
        <p14:creationId xmlns:p14="http://schemas.microsoft.com/office/powerpoint/2010/main" val="421120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D7C5-76DD-280F-1526-C6D21AB7B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F6C97-6ABD-C69C-D80A-11B98057D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119219-2F63-BAC9-C518-890FD8CB2E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212B73-859E-BDCB-5D95-62F79784284E}"/>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6" name="Footer Placeholder 5">
            <a:extLst>
              <a:ext uri="{FF2B5EF4-FFF2-40B4-BE49-F238E27FC236}">
                <a16:creationId xmlns:a16="http://schemas.microsoft.com/office/drawing/2014/main" id="{3F4435A3-C683-2C06-AF2E-944B992E5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1B188-10F5-A5D5-8A91-7A2489A856D1}"/>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324361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6308-6A1D-D788-E9C3-3037315E61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6DDDB3-B36F-7806-3281-EBCF8EAE4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07E24-C9AE-2A2B-DB9C-98716922E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87C2B6-DF15-1FB5-A8D5-583C1EFA7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D24B9-E4FA-4AE2-5C50-722690B2AD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EF7D70-7437-B64E-8F47-8F2A82767070}"/>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8" name="Footer Placeholder 7">
            <a:extLst>
              <a:ext uri="{FF2B5EF4-FFF2-40B4-BE49-F238E27FC236}">
                <a16:creationId xmlns:a16="http://schemas.microsoft.com/office/drawing/2014/main" id="{8F5D9E45-BBD4-9E47-3916-C2C1B1D1FD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1EE6BE-3A48-0504-4F2C-E6F7051B92F7}"/>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408328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8738-8405-22A2-CC08-EF0171988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F8E08-782E-511B-3293-440E44DCCE82}"/>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4" name="Footer Placeholder 3">
            <a:extLst>
              <a:ext uri="{FF2B5EF4-FFF2-40B4-BE49-F238E27FC236}">
                <a16:creationId xmlns:a16="http://schemas.microsoft.com/office/drawing/2014/main" id="{260AAB8D-B03C-7281-51A9-969D77198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8C4CB-D435-EA37-E7C4-2D949C10FBCA}"/>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6238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8B8DB-08EE-E82F-0631-B6F2F6D9457A}"/>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3" name="Footer Placeholder 2">
            <a:extLst>
              <a:ext uri="{FF2B5EF4-FFF2-40B4-BE49-F238E27FC236}">
                <a16:creationId xmlns:a16="http://schemas.microsoft.com/office/drawing/2014/main" id="{2BA2A0BC-B82D-17D6-09C6-681CAEE7C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D80A32-B2A9-7402-A3B9-22497A1399F7}"/>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49641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A070-D64A-2451-F572-F2FA20B18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1781CC-FF28-71B5-68B3-406CB6692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C316C-4772-8A14-3161-BE5279C02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B22E5-DCCB-BE58-6A6E-90CB40C7562D}"/>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6" name="Footer Placeholder 5">
            <a:extLst>
              <a:ext uri="{FF2B5EF4-FFF2-40B4-BE49-F238E27FC236}">
                <a16:creationId xmlns:a16="http://schemas.microsoft.com/office/drawing/2014/main" id="{D6018A03-2D9F-4C1D-E920-B6B785055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B02C9-8E70-4485-F3A0-B7F92589E08A}"/>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72329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6FD7-3FCF-7211-7510-31E819652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F8C5BB-49FF-254F-36AF-945998C60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F928D7-4B4C-87E4-A557-802704B27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45E5B-2E11-795C-9452-0A1A46BDBCAE}"/>
              </a:ext>
            </a:extLst>
          </p:cNvPr>
          <p:cNvSpPr>
            <a:spLocks noGrp="1"/>
          </p:cNvSpPr>
          <p:nvPr>
            <p:ph type="dt" sz="half" idx="10"/>
          </p:nvPr>
        </p:nvSpPr>
        <p:spPr/>
        <p:txBody>
          <a:bodyPr/>
          <a:lstStyle/>
          <a:p>
            <a:fld id="{6A9C2B13-48A1-4119-B25D-E5D33C715CE0}" type="datetimeFigureOut">
              <a:rPr lang="en-US" smtClean="0"/>
              <a:t>7/2/2026</a:t>
            </a:fld>
            <a:endParaRPr lang="en-US"/>
          </a:p>
        </p:txBody>
      </p:sp>
      <p:sp>
        <p:nvSpPr>
          <p:cNvPr id="6" name="Footer Placeholder 5">
            <a:extLst>
              <a:ext uri="{FF2B5EF4-FFF2-40B4-BE49-F238E27FC236}">
                <a16:creationId xmlns:a16="http://schemas.microsoft.com/office/drawing/2014/main" id="{05DD1A2B-AD51-4D21-A502-2ABD2403E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A5A50-A0D2-B1C7-536C-8B33C159CD91}"/>
              </a:ext>
            </a:extLst>
          </p:cNvPr>
          <p:cNvSpPr>
            <a:spLocks noGrp="1"/>
          </p:cNvSpPr>
          <p:nvPr>
            <p:ph type="sldNum" sz="quarter" idx="12"/>
          </p:nvPr>
        </p:nvSpPr>
        <p:spPr/>
        <p:txBody>
          <a:bodyPr/>
          <a:lstStyle/>
          <a:p>
            <a:fld id="{9EA14E82-1058-451F-A828-52726670E131}" type="slidenum">
              <a:rPr lang="en-US" smtClean="0"/>
              <a:t>‹#›</a:t>
            </a:fld>
            <a:endParaRPr lang="en-US"/>
          </a:p>
        </p:txBody>
      </p:sp>
    </p:spTree>
    <p:extLst>
      <p:ext uri="{BB962C8B-B14F-4D97-AF65-F5344CB8AC3E}">
        <p14:creationId xmlns:p14="http://schemas.microsoft.com/office/powerpoint/2010/main" val="252471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8DBC9-1C73-AEDD-2C8A-2A73E1F61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13D10-395F-3BE5-9918-A8D199EEE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DC7AB-DC94-0DAF-096B-D84D8840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9C2B13-48A1-4119-B25D-E5D33C715CE0}" type="datetimeFigureOut">
              <a:rPr lang="en-US" smtClean="0"/>
              <a:t>7/2/2026</a:t>
            </a:fld>
            <a:endParaRPr lang="en-US"/>
          </a:p>
        </p:txBody>
      </p:sp>
      <p:sp>
        <p:nvSpPr>
          <p:cNvPr id="5" name="Footer Placeholder 4">
            <a:extLst>
              <a:ext uri="{FF2B5EF4-FFF2-40B4-BE49-F238E27FC236}">
                <a16:creationId xmlns:a16="http://schemas.microsoft.com/office/drawing/2014/main" id="{48C476B6-07DB-261B-E217-EDB98E36A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8E239C4-872F-DF3D-DD5D-EA1D896B5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14E82-1058-451F-A828-52726670E131}" type="slidenum">
              <a:rPr lang="en-US" smtClean="0"/>
              <a:t>‹#›</a:t>
            </a:fld>
            <a:endParaRPr lang="en-US"/>
          </a:p>
        </p:txBody>
      </p:sp>
      <p:pic>
        <p:nvPicPr>
          <p:cNvPr id="8" name="Picture 7">
            <a:extLst>
              <a:ext uri="{FF2B5EF4-FFF2-40B4-BE49-F238E27FC236}">
                <a16:creationId xmlns:a16="http://schemas.microsoft.com/office/drawing/2014/main" id="{F13B37E0-BF52-2FA3-8CC1-C756D31D28C0}"/>
              </a:ext>
            </a:extLst>
          </p:cNvPr>
          <p:cNvPicPr>
            <a:picLocks noChangeAspect="1"/>
          </p:cNvPicPr>
          <p:nvPr userDrawn="1"/>
        </p:nvPicPr>
        <p:blipFill>
          <a:blip r:embed="rId13">
            <a:alphaModFix amt="33000"/>
            <a:extLst>
              <a:ext uri="{BEBA8EAE-BF5A-486C-A8C5-ECC9F3942E4B}">
                <a14:imgProps xmlns:a14="http://schemas.microsoft.com/office/drawing/2010/main">
                  <a14:imgLayer r:embed="rId14">
                    <a14:imgEffect>
                      <a14:colorTemperature colorTemp="7879"/>
                    </a14:imgEffect>
                    <a14:imgEffect>
                      <a14:saturation sat="0"/>
                    </a14:imgEffect>
                  </a14:imgLayer>
                </a14:imgProps>
              </a:ext>
              <a:ext uri="{28A0092B-C50C-407E-A947-70E740481C1C}">
                <a14:useLocalDpi xmlns:a14="http://schemas.microsoft.com/office/drawing/2010/main" val="0"/>
              </a:ext>
            </a:extLst>
          </a:blip>
          <a:srcRect r="10562"/>
          <a:stretch>
            <a:fillRect/>
          </a:stretch>
        </p:blipFill>
        <p:spPr>
          <a:xfrm>
            <a:off x="39756" y="0"/>
            <a:ext cx="12152244" cy="6858000"/>
          </a:xfrm>
          <a:prstGeom prst="rect">
            <a:avLst/>
          </a:prstGeom>
          <a:ln>
            <a:noFill/>
          </a:ln>
          <a:effectLst>
            <a:outerShdw blurRad="50800" dist="38100" dir="5400000" algn="t" rotWithShape="0">
              <a:prstClr val="black">
                <a:alpha val="40000"/>
              </a:prstClr>
            </a:outerShdw>
            <a:softEdge rad="112500"/>
          </a:effectLst>
        </p:spPr>
      </p:pic>
    </p:spTree>
    <p:extLst>
      <p:ext uri="{BB962C8B-B14F-4D97-AF65-F5344CB8AC3E}">
        <p14:creationId xmlns:p14="http://schemas.microsoft.com/office/powerpoint/2010/main" val="202142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1B0A1-FA32-E8D6-B63E-0CA562C18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D7910-B30F-8EA4-6695-946884FC6A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E048-31DA-B9D0-8629-5B083FD7D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467E1E-73EC-43A6-A937-C2243567B159}" type="datetimeFigureOut">
              <a:rPr lang="en-US" smtClean="0"/>
              <a:t>7/2/2026</a:t>
            </a:fld>
            <a:endParaRPr lang="en-US"/>
          </a:p>
        </p:txBody>
      </p:sp>
      <p:sp>
        <p:nvSpPr>
          <p:cNvPr id="5" name="Footer Placeholder 4">
            <a:extLst>
              <a:ext uri="{FF2B5EF4-FFF2-40B4-BE49-F238E27FC236}">
                <a16:creationId xmlns:a16="http://schemas.microsoft.com/office/drawing/2014/main" id="{D2ACC369-64DB-F84A-FFDF-E34DBE378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DB08244-D7D6-D234-08A8-F83769A93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F9BED5-3FB8-4EE3-B3B3-339901735B6A}" type="slidenum">
              <a:rPr lang="en-US" smtClean="0"/>
              <a:t>‹#›</a:t>
            </a:fld>
            <a:endParaRPr lang="en-US"/>
          </a:p>
        </p:txBody>
      </p:sp>
    </p:spTree>
    <p:extLst>
      <p:ext uri="{BB962C8B-B14F-4D97-AF65-F5344CB8AC3E}">
        <p14:creationId xmlns:p14="http://schemas.microsoft.com/office/powerpoint/2010/main" val="19684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5761C-60AD-4C7C-3BA4-64AB494E1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386A6-4600-0941-6B3B-748E4ED605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77453-7960-776C-37C9-B0DA7FBC8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F063DC-CB23-467D-9DA8-422A9D50B617}" type="datetimeFigureOut">
              <a:rPr lang="en-US" smtClean="0"/>
              <a:t>7/2/2026</a:t>
            </a:fld>
            <a:endParaRPr lang="en-US"/>
          </a:p>
        </p:txBody>
      </p:sp>
      <p:sp>
        <p:nvSpPr>
          <p:cNvPr id="5" name="Footer Placeholder 4">
            <a:extLst>
              <a:ext uri="{FF2B5EF4-FFF2-40B4-BE49-F238E27FC236}">
                <a16:creationId xmlns:a16="http://schemas.microsoft.com/office/drawing/2014/main" id="{C1E37893-F8C2-D1DE-89EC-5BA5F52D4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29581D-6DFD-99F4-BC64-967F1C5AD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37DD82-0306-4DAC-8E51-E621D2C6B183}" type="slidenum">
              <a:rPr lang="en-US" smtClean="0"/>
              <a:t>‹#›</a:t>
            </a:fld>
            <a:endParaRPr lang="en-US"/>
          </a:p>
        </p:txBody>
      </p:sp>
    </p:spTree>
    <p:extLst>
      <p:ext uri="{BB962C8B-B14F-4D97-AF65-F5344CB8AC3E}">
        <p14:creationId xmlns:p14="http://schemas.microsoft.com/office/powerpoint/2010/main" val="2310155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4C98-C116-CEAF-0768-BB4B3F327CFD}"/>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C2ECA96C-3578-BC23-2C5E-7E5C8CB39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5DD2562C-02FE-1528-306B-4E92C4B54E68}"/>
              </a:ext>
            </a:extLst>
          </p:cNvPr>
          <p:cNvSpPr txBox="1"/>
          <p:nvPr/>
        </p:nvSpPr>
        <p:spPr>
          <a:xfrm>
            <a:off x="92528" y="584218"/>
            <a:ext cx="12006943" cy="4079899"/>
          </a:xfrm>
          <a:prstGeom prst="rect">
            <a:avLst/>
          </a:prstGeom>
          <a:noFill/>
        </p:spPr>
        <p:txBody>
          <a:bodyPr wrap="square">
            <a:spAutoFit/>
          </a:bodyPr>
          <a:lstStyle/>
          <a:p>
            <a:pPr algn="ctr" rtl="1">
              <a:lnSpc>
                <a:spcPct val="115000"/>
              </a:lnSpc>
              <a:spcAft>
                <a:spcPts val="800"/>
              </a:spcAft>
              <a:buNone/>
            </a:pPr>
            <a:r>
              <a:rPr lang="ar-EG" sz="23900" b="1" kern="100"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الحدود</a:t>
            </a:r>
            <a:endParaRPr lang="en-US" sz="23900" b="1" kern="100"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995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4B19F-2653-EB81-D3C6-707C25A5B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8448A-D0DD-A352-1D8B-CF47E3087F69}"/>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9654AB54-365F-BD58-1932-FD3F4DE6A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6C9961F0-CCDA-6B4A-19C7-9F030372D470}"/>
              </a:ext>
            </a:extLst>
          </p:cNvPr>
          <p:cNvSpPr txBox="1"/>
          <p:nvPr/>
        </p:nvSpPr>
        <p:spPr>
          <a:xfrm>
            <a:off x="84364" y="-199554"/>
            <a:ext cx="12023272" cy="7103611"/>
          </a:xfrm>
          <a:prstGeom prst="rect">
            <a:avLst/>
          </a:prstGeom>
          <a:noFill/>
        </p:spPr>
        <p:txBody>
          <a:bodyPr wrap="square">
            <a:spAutoFit/>
          </a:bodyPr>
          <a:lstStyle/>
          <a:p>
            <a:pPr algn="r" rtl="1">
              <a:lnSpc>
                <a:spcPct val="115000"/>
              </a:lnSpc>
              <a:spcAft>
                <a:spcPts val="800"/>
              </a:spcAft>
              <a:buNone/>
            </a:pPr>
            <a:r>
              <a:rPr lang="ar-EG" sz="48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في بستان جثيماني، لم يأخذ معه كل الجموع ولا حتى كل التلاميذ الاثني عشر، بل وضع حداً واختار ثلاثة فقط (بطرس ويعقوب ويوحنا) ليكونوا بالقرب منه، وحتى هؤلاء تركهم على بعد مسافة صغيرة وانفرد بنفسه ليصلي</a:t>
            </a:r>
            <a:r>
              <a:rPr lang="ar-EG" sz="32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(متى 26: 36-39).</a:t>
            </a:r>
          </a:p>
          <a:p>
            <a:pPr algn="r" rtl="1">
              <a:lnSpc>
                <a:spcPct val="115000"/>
              </a:lnSpc>
              <a:spcAft>
                <a:spcPts val="800"/>
              </a:spcAft>
              <a:buNone/>
            </a:pPr>
            <a:r>
              <a:rPr lang="ar-EG" sz="6600" b="1" kern="100"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7200" b="1" kern="100" dirty="0">
                <a:ln w="6600">
                  <a:solidFill>
                    <a:schemeClr val="tx1"/>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الدرس</a:t>
            </a:r>
            <a:r>
              <a:rPr lang="ar-EG" sz="6600" b="1" kern="100"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حدد دائرة ضيقة موثوقة لمشاركتك لحظات ضعفك وحزنك، واحتفظ بجزء من مساحتك الخاصة لنفسك</a:t>
            </a:r>
          </a:p>
        </p:txBody>
      </p:sp>
    </p:spTree>
    <p:extLst>
      <p:ext uri="{BB962C8B-B14F-4D97-AF65-F5344CB8AC3E}">
        <p14:creationId xmlns:p14="http://schemas.microsoft.com/office/powerpoint/2010/main" val="3772442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927A2E5-22F5-A7F9-0FD9-627FA641684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2EAE179-4017-19CA-CBEB-5DC36F53A59D}"/>
              </a:ext>
            </a:extLst>
          </p:cNvPr>
          <p:cNvSpPr txBox="1"/>
          <p:nvPr/>
        </p:nvSpPr>
        <p:spPr>
          <a:xfrm>
            <a:off x="0" y="239485"/>
            <a:ext cx="11996057" cy="563500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a:lnSpc>
                <a:spcPct val="115000"/>
              </a:lnSpc>
              <a:spcAft>
                <a:spcPts val="800"/>
              </a:spcAft>
              <a:buNone/>
            </a:pPr>
            <a:r>
              <a:rPr lang="ar-EG" sz="80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(يجب حسم الأمر وإعادته للموضوع الأصلي الحالي فوراً وبنفس الهدوء لقطع خطة التهرب).</a:t>
            </a:r>
          </a:p>
        </p:txBody>
      </p:sp>
    </p:spTree>
    <p:extLst>
      <p:ext uri="{BB962C8B-B14F-4D97-AF65-F5344CB8AC3E}">
        <p14:creationId xmlns:p14="http://schemas.microsoft.com/office/powerpoint/2010/main" val="23951881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621A3-5ACD-9232-85A0-F9BB4B0DD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B5E6C-E6A4-74C0-0615-C051F8C044E4}"/>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F29074B9-D3AD-0E72-C9A3-931EF10DC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7C626E21-230D-7EA7-0CB7-62CA8C684838}"/>
              </a:ext>
            </a:extLst>
          </p:cNvPr>
          <p:cNvSpPr txBox="1"/>
          <p:nvPr/>
        </p:nvSpPr>
        <p:spPr>
          <a:xfrm>
            <a:off x="84364" y="-199554"/>
            <a:ext cx="12023272" cy="7125349"/>
          </a:xfrm>
          <a:prstGeom prst="rect">
            <a:avLst/>
          </a:prstGeom>
          <a:noFill/>
        </p:spPr>
        <p:txBody>
          <a:bodyPr wrap="square">
            <a:spAutoFit/>
          </a:bodyPr>
          <a:lstStyle/>
          <a:p>
            <a:pPr algn="r" rtl="1">
              <a:lnSpc>
                <a:spcPct val="115000"/>
              </a:lnSpc>
              <a:spcAft>
                <a:spcPts val="800"/>
              </a:spcAft>
              <a:buNone/>
            </a:pPr>
            <a:r>
              <a:rPr lang="ar-EG" sz="4800" b="1" kern="100"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بطرس، كان يأكل مع المؤمنين من الأمم ببساطة، ولكن عندما جاء مسيحيون من أصل يهودي، تراجع وانعزل خوفاً منهم، مما سبب عثرة. هنا وضع بولس الرسول حداً لهذا السلوك الملتوي ولم يجامل على حساب الحق، بل قال: "قَاوَمْتُهُ مُواجَهَةً، لأَنَّهُ كَانَ مَلُوماً" (غلاطية 2: 11-14). </a:t>
            </a:r>
            <a:r>
              <a:rPr lang="ar-EG" sz="5400" b="1" kern="100"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الدرس: المحبة والزمالة لا تمنعك من وضع حدود وتوجيه عتاب أو مواجهة حازمة وصادقة إذا كان سلوك الطرف الآخر يضر بالحق</a:t>
            </a:r>
          </a:p>
        </p:txBody>
      </p:sp>
    </p:spTree>
    <p:extLst>
      <p:ext uri="{BB962C8B-B14F-4D97-AF65-F5344CB8AC3E}">
        <p14:creationId xmlns:p14="http://schemas.microsoft.com/office/powerpoint/2010/main" val="222354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2501-A7E7-F1EE-45CD-76E8E19F9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A3586-DECC-AC64-365D-277C73944A3C}"/>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9BD541B6-9505-5902-1095-5638B5B3D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A3971748-AAA9-F280-47B0-4D9B42A716A6}"/>
              </a:ext>
            </a:extLst>
          </p:cNvPr>
          <p:cNvSpPr txBox="1"/>
          <p:nvPr/>
        </p:nvSpPr>
        <p:spPr>
          <a:xfrm>
            <a:off x="92529" y="48498"/>
            <a:ext cx="11680372" cy="5674439"/>
          </a:xfrm>
          <a:prstGeom prst="rect">
            <a:avLst/>
          </a:prstGeom>
          <a:noFill/>
        </p:spPr>
        <p:txBody>
          <a:bodyPr wrap="square">
            <a:spAutoFit/>
          </a:bodyPr>
          <a:lstStyle/>
          <a:p>
            <a:pPr algn="r" rtl="1">
              <a:lnSpc>
                <a:spcPct val="115000"/>
              </a:lnSpc>
              <a:spcAft>
                <a:spcPts val="800"/>
              </a:spcAft>
              <a:buNone/>
            </a:pPr>
            <a:r>
              <a:rPr lang="ar-EG" sz="8000" b="1" kern="100"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الحدود بتصنع الحرية، ولما تتوفر الحرية بيختفي الخوف، ولما يختفي الخوف يولد وينمو الحب الحقيقي اللي بيعيش لحد نهاية العمر. </a:t>
            </a:r>
            <a:endParaRPr lang="en-US" sz="8000" b="1" kern="100"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37242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1454-E213-DFC9-9D1A-14F82A1E42D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BFE968F-24A0-3B89-669B-50E60ADE2D40}"/>
              </a:ext>
            </a:extLst>
          </p:cNvPr>
          <p:cNvSpPr txBox="1"/>
          <p:nvPr/>
        </p:nvSpPr>
        <p:spPr>
          <a:xfrm>
            <a:off x="313872" y="700686"/>
            <a:ext cx="11564256" cy="1427122"/>
          </a:xfrm>
          <a:prstGeom prst="rect">
            <a:avLst/>
          </a:prstGeom>
          <a:noFill/>
        </p:spPr>
        <p:txBody>
          <a:bodyPr wrap="square">
            <a:spAutoFit/>
          </a:bodyPr>
          <a:lstStyle/>
          <a:p>
            <a:pPr algn="r" rtl="1">
              <a:lnSpc>
                <a:spcPct val="115000"/>
              </a:lnSpc>
              <a:spcAft>
                <a:spcPts val="800"/>
              </a:spcAft>
              <a:buNone/>
            </a:pPr>
            <a:r>
              <a:rPr lang="ar-SA" sz="8000" b="1" dirty="0">
                <a:effectLst/>
                <a:latin typeface="Aptos" panose="020B0004020202020204" pitchFamily="34" charset="0"/>
                <a:ea typeface="Aptos" panose="020B0004020202020204" pitchFamily="34" charset="0"/>
                <a:cs typeface="Arial" panose="020B0604020202020204" pitchFamily="34" charset="0"/>
              </a:rPr>
              <a:t> يعني إيه "حدود في الجواز"</a:t>
            </a:r>
            <a:r>
              <a:rPr lang="ar-SA" sz="8000" b="1" dirty="0">
                <a:solidFill>
                  <a:srgbClr val="FF0000"/>
                </a:solidFill>
                <a:effectLst/>
                <a:latin typeface="Aptos" panose="020B0004020202020204" pitchFamily="34" charset="0"/>
                <a:ea typeface="Aptos" panose="020B0004020202020204" pitchFamily="34" charset="0"/>
                <a:cs typeface="Arial" panose="020B0604020202020204" pitchFamily="34" charset="0"/>
              </a:rPr>
              <a:t>؟</a:t>
            </a:r>
            <a:endParaRPr lang="en-US" sz="8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51686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FED4C-DECA-BAF9-B186-91A4F4C1AA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BF0F5A2-667E-15F6-32D6-DEF8B4227706}"/>
              </a:ext>
            </a:extLst>
          </p:cNvPr>
          <p:cNvSpPr txBox="1"/>
          <p:nvPr/>
        </p:nvSpPr>
        <p:spPr>
          <a:xfrm>
            <a:off x="391887" y="0"/>
            <a:ext cx="11800113" cy="57770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r" rtl="1">
              <a:lnSpc>
                <a:spcPct val="115000"/>
              </a:lnSpc>
              <a:spcAft>
                <a:spcPts val="800"/>
              </a:spcAft>
              <a:buNone/>
            </a:pPr>
            <a:r>
              <a:rPr lang="ar-SA" sz="8000" b="1" dirty="0">
                <a:ln w="0"/>
                <a:solidFill>
                  <a:schemeClr val="accent1"/>
                </a:solidFill>
                <a:effectLst>
                  <a:outerShdw blurRad="38100" dist="25400" dir="5400000" algn="ctr" rotWithShape="0">
                    <a:srgbClr val="6E747A">
                      <a:alpha val="43000"/>
                    </a:srgbClr>
                  </a:outerShdw>
                </a:effectLst>
                <a:latin typeface="Aptos" panose="020B0004020202020204" pitchFamily="34" charset="0"/>
                <a:cs typeface="Arial" panose="020B0604020202020204" pitchFamily="34" charset="0"/>
              </a:rPr>
              <a:t>الحدود</a:t>
            </a:r>
            <a:r>
              <a:rPr lang="ar-SA" sz="8000" b="1" dirty="0">
                <a:ln w="6600">
                  <a:solidFill>
                    <a:schemeClr val="tx1"/>
                  </a:solidFill>
                  <a:prstDash val="solid"/>
                </a:ln>
                <a:solidFill>
                  <a:srgbClr val="FFFFFF"/>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SA" sz="80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مش حيطة سد بتفصل بينكم </a:t>
            </a:r>
            <a:endParaRPr lang="ar-EG" sz="80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EG" sz="8000" b="1" dirty="0">
                <a:ln w="0"/>
                <a:solidFill>
                  <a:schemeClr val="accent1"/>
                </a:solidFill>
                <a:effectLst>
                  <a:outerShdw blurRad="38100" dist="25400" dir="5400000" algn="ctr" rotWithShape="0">
                    <a:srgbClr val="6E747A">
                      <a:alpha val="43000"/>
                    </a:srgbClr>
                  </a:outerShdw>
                </a:effectLst>
                <a:latin typeface="Aptos" panose="020B0004020202020204" pitchFamily="34" charset="0"/>
                <a:ea typeface="Aptos" panose="020B0004020202020204" pitchFamily="34" charset="0"/>
                <a:cs typeface="Arial" panose="020B0604020202020204" pitchFamily="34" charset="0"/>
              </a:rPr>
              <a:t>الحدود</a:t>
            </a:r>
            <a:r>
              <a:rPr lang="ar-EG" sz="8000" b="1" dirty="0">
                <a:ln w="6600">
                  <a:solidFill>
                    <a:schemeClr val="tx1"/>
                  </a:solidFill>
                  <a:prstDash val="solid"/>
                </a:ln>
                <a:solidFill>
                  <a:srgbClr val="FFFFFF"/>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ذي </a:t>
            </a:r>
            <a:r>
              <a:rPr lang="ar-SA"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"سور جنينة" </a:t>
            </a:r>
            <a:r>
              <a:rPr lang="ar-EG"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a:t>
            </a:r>
            <a:r>
              <a:rPr lang="ar-SA"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بوابة؛ تفتحها عشان تعدي المحبة، والتعاطف، </a:t>
            </a:r>
            <a:r>
              <a:rPr lang="ar-EG"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والدفء</a:t>
            </a:r>
            <a:endParaRPr lang="en-US" sz="8000" b="1" kern="100"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49121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AA18-047B-069B-BA3D-AF610F9E32F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0BB59A7-F939-0BCB-7DA8-35D05D111EDB}"/>
              </a:ext>
            </a:extLst>
          </p:cNvPr>
          <p:cNvSpPr txBox="1"/>
          <p:nvPr/>
        </p:nvSpPr>
        <p:spPr>
          <a:xfrm>
            <a:off x="293916" y="849086"/>
            <a:ext cx="9427027" cy="425866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lnSpc>
                <a:spcPct val="115000"/>
              </a:lnSpc>
              <a:spcAft>
                <a:spcPts val="800"/>
              </a:spcAft>
              <a:buNone/>
            </a:pPr>
            <a:r>
              <a:rPr lang="ar-SA"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و</a:t>
            </a:r>
            <a:r>
              <a:rPr lang="ar-EG"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ن</a:t>
            </a:r>
            <a:r>
              <a:rPr lang="ar-SA"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قفلها </a:t>
            </a:r>
            <a:r>
              <a:rPr lang="ar-EG"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ل</a:t>
            </a:r>
            <a:r>
              <a:rPr lang="ar-SA"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منع الإهانة، والتحكم، والعيشة في دور الضحية. </a:t>
            </a:r>
            <a:endParaRPr lang="en-US" sz="80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8285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1C72-238B-3B1C-75AE-A7C2222B297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0909570-5D69-09A0-E755-E773162A5567}"/>
              </a:ext>
            </a:extLst>
          </p:cNvPr>
          <p:cNvSpPr txBox="1"/>
          <p:nvPr/>
        </p:nvSpPr>
        <p:spPr>
          <a:xfrm>
            <a:off x="87088" y="227706"/>
            <a:ext cx="9526811" cy="51162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7200" b="1" dirty="0">
                <a:ln/>
                <a:solidFill>
                  <a:srgbClr val="002060"/>
                </a:solidFill>
                <a:effectLst>
                  <a:glow rad="63500">
                    <a:schemeClr val="accent2">
                      <a:satMod val="175000"/>
                      <a:alpha val="40000"/>
                    </a:schemeClr>
                  </a:glow>
                </a:effectLst>
                <a:highlight>
                  <a:srgbClr val="FFFF00"/>
                </a:highlight>
                <a:latin typeface="Aptos" panose="020B0004020202020204" pitchFamily="34" charset="0"/>
                <a:ea typeface="Aptos" panose="020B0004020202020204" pitchFamily="34" charset="0"/>
              </a:rPr>
              <a:t>من فوائد الحدود</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بتبين أنت فين وشريك حياتك فين، </a:t>
            </a:r>
            <a:r>
              <a:rPr lang="ar-EG"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و</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مسؤوليات كل واحد فيكم، مينفعش نلغيها </a:t>
            </a:r>
            <a:r>
              <a:rPr lang="ar-EG"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بحجة</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"بق</a:t>
            </a:r>
            <a:r>
              <a:rPr lang="ar-EG"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ين</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ا جسد واحد". </a:t>
            </a:r>
            <a:endParaRPr lang="en-US" sz="7200" b="1" kern="100"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73195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EA3D-C92C-15CD-10A2-095C4531646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8E9169F-31A5-F18D-D3FB-ADA0A7A845D4}"/>
              </a:ext>
            </a:extLst>
          </p:cNvPr>
          <p:cNvSpPr txBox="1"/>
          <p:nvPr/>
        </p:nvSpPr>
        <p:spPr>
          <a:xfrm>
            <a:off x="87088" y="227706"/>
            <a:ext cx="10619012" cy="567443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SA" sz="8000" b="1" dirty="0">
                <a:ln/>
                <a:solidFill>
                  <a:schemeClr val="accent4"/>
                </a:solidFill>
                <a:effectLst>
                  <a:glow rad="63500">
                    <a:schemeClr val="accent2">
                      <a:satMod val="175000"/>
                      <a:alpha val="40000"/>
                    </a:schemeClr>
                  </a:glow>
                </a:effectLst>
                <a:highlight>
                  <a:srgbClr val="FFFF00"/>
                </a:highlight>
                <a:latin typeface="Aptos" panose="020B0004020202020204" pitchFamily="34" charset="0"/>
                <a:ea typeface="Aptos" panose="020B0004020202020204" pitchFamily="34" charset="0"/>
                <a:cs typeface="Arial" panose="020B0604020202020204" pitchFamily="34" charset="0"/>
              </a:rPr>
              <a:t>من فوائد الحدود</a:t>
            </a:r>
            <a:r>
              <a:rPr lang="ar-SA" sz="8000" b="1" dirty="0">
                <a:ln/>
                <a:solidFill>
                  <a:schemeClr val="accent4"/>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a:t>
            </a:r>
            <a:r>
              <a:rPr lang="ar-SA"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a:t>
            </a:r>
            <a:r>
              <a:rPr lang="ar-SA" sz="8000" b="1" dirty="0">
                <a:ln/>
                <a:solidFill>
                  <a:srgbClr val="00206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بتحمي حريتك الشخصية؛ مفيش حب حقيقي بيعيش في جو خوف أو لوي ذراع وابتزاز</a:t>
            </a:r>
            <a:r>
              <a:rPr lang="ar-EG" sz="8000" b="1" dirty="0">
                <a:ln/>
                <a:solidFill>
                  <a:srgbClr val="00206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a:t>
            </a:r>
            <a:r>
              <a:rPr lang="ar-SA"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a:t>
            </a:r>
            <a:endParaRPr lang="en-US" sz="8000" b="1" kern="100"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39112064"/>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ADA2-2C74-57F2-A7BE-C7FDBE34B9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D64C2DE-1CDD-F7C5-50E8-6145BC990E85}"/>
              </a:ext>
            </a:extLst>
          </p:cNvPr>
          <p:cNvSpPr txBox="1"/>
          <p:nvPr/>
        </p:nvSpPr>
        <p:spPr>
          <a:xfrm>
            <a:off x="87088" y="227706"/>
            <a:ext cx="10263412" cy="51162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SA" sz="6600" b="1" dirty="0">
                <a:ln/>
                <a:solidFill>
                  <a:srgbClr val="002060"/>
                </a:solidFill>
                <a:effectLst>
                  <a:glow rad="63500">
                    <a:schemeClr val="accent2">
                      <a:satMod val="175000"/>
                      <a:alpha val="40000"/>
                    </a:schemeClr>
                  </a:glow>
                </a:effectLst>
                <a:highlight>
                  <a:srgbClr val="FFFF00"/>
                </a:highlight>
                <a:latin typeface="Aptos" panose="020B0004020202020204" pitchFamily="34" charset="0"/>
                <a:ea typeface="Aptos" panose="020B0004020202020204" pitchFamily="34" charset="0"/>
                <a:cs typeface="Arial" panose="020B0604020202020204" pitchFamily="34" charset="0"/>
              </a:rPr>
              <a:t>من فوائد الحدود</a:t>
            </a:r>
            <a:r>
              <a:rPr lang="ar-SA" sz="6600" b="1" dirty="0">
                <a:ln/>
                <a:solidFill>
                  <a:srgbClr val="FFFF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كل واحد </a:t>
            </a:r>
            <a:r>
              <a:rPr lang="ar-EG"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ه</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يكون عنده الشجاعة يقول "لأ" وقت اللزوم من غير ما يخاف من غضب الثاني أو قمصته. </a:t>
            </a:r>
            <a:endParaRPr lang="en-US" sz="6600" b="1" kern="100"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endParaRPr>
          </a:p>
        </p:txBody>
      </p:sp>
      <p:sp>
        <p:nvSpPr>
          <p:cNvPr id="2" name="Arrow: Down 1">
            <a:extLst>
              <a:ext uri="{FF2B5EF4-FFF2-40B4-BE49-F238E27FC236}">
                <a16:creationId xmlns:a16="http://schemas.microsoft.com/office/drawing/2014/main" id="{B2B0C90C-BCEA-3C05-D500-159E202C6796}"/>
              </a:ext>
            </a:extLst>
          </p:cNvPr>
          <p:cNvSpPr/>
          <p:nvPr/>
        </p:nvSpPr>
        <p:spPr>
          <a:xfrm>
            <a:off x="10502900" y="3911600"/>
            <a:ext cx="1231900" cy="26670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595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471F0-6F56-CD15-C17A-3E044069C6A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70F5713-B4BC-7994-17A7-1A49C291805B}"/>
              </a:ext>
            </a:extLst>
          </p:cNvPr>
          <p:cNvSpPr txBox="1"/>
          <p:nvPr/>
        </p:nvSpPr>
        <p:spPr>
          <a:xfrm>
            <a:off x="-163283" y="0"/>
            <a:ext cx="10058398" cy="5257786"/>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وساعتها </a:t>
            </a:r>
            <a:r>
              <a:rPr lang="ar-EG"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بنقول</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"آه" </a:t>
            </a:r>
            <a:r>
              <a:rPr lang="ar-EG"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و</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"نعم" لبعض </a:t>
            </a:r>
            <a:r>
              <a:rPr lang="ar-EG"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وهيا</a:t>
            </a:r>
            <a:r>
              <a:rPr lang="ar-SA" sz="72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طالعة برضا وحرية، مش مجرد تمشية حال أو هروب من الإحساس بالذنب. </a:t>
            </a:r>
            <a:endParaRPr lang="en-US" sz="6600" b="1" kern="100"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endParaRPr>
          </a:p>
        </p:txBody>
      </p:sp>
      <p:sp>
        <p:nvSpPr>
          <p:cNvPr id="2" name="Arrow: Down 1">
            <a:extLst>
              <a:ext uri="{FF2B5EF4-FFF2-40B4-BE49-F238E27FC236}">
                <a16:creationId xmlns:a16="http://schemas.microsoft.com/office/drawing/2014/main" id="{82181E87-08A1-D815-05D8-E23EE600BFED}"/>
              </a:ext>
            </a:extLst>
          </p:cNvPr>
          <p:cNvSpPr/>
          <p:nvPr/>
        </p:nvSpPr>
        <p:spPr>
          <a:xfrm rot="5400000">
            <a:off x="10462532" y="-345167"/>
            <a:ext cx="1035053" cy="216988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scene3d>
              <a:camera prst="perspectiveFront"/>
              <a:lightRig rig="threePt" dir="t"/>
            </a:scene3d>
          </a:bodyPr>
          <a:lstStyle/>
          <a:p>
            <a:pPr algn="ctr"/>
            <a:endParaRPr lang="en-US" dirty="0">
              <a:ln>
                <a:solidFill>
                  <a:sysClr val="windowText" lastClr="000000"/>
                </a:solidFill>
              </a:ln>
              <a:solidFill>
                <a:sysClr val="windowText" lastClr="000000"/>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4641960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B2318-7BBB-F83E-E3C1-9FEB1725A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0CE44-A383-6D6D-9917-5A7687C74745}"/>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8685129B-5C6E-70AC-3C71-2B9A5EDAC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8FA71BF8-8DAE-4CC6-6892-14B44D403271}"/>
              </a:ext>
            </a:extLst>
          </p:cNvPr>
          <p:cNvSpPr txBox="1"/>
          <p:nvPr/>
        </p:nvSpPr>
        <p:spPr>
          <a:xfrm>
            <a:off x="288471" y="2010246"/>
            <a:ext cx="12006943" cy="3392917"/>
          </a:xfrm>
          <a:prstGeom prst="rect">
            <a:avLst/>
          </a:prstGeom>
          <a:noFill/>
        </p:spPr>
        <p:txBody>
          <a:bodyPr wrap="square">
            <a:spAutoFit/>
          </a:bodyPr>
          <a:lstStyle/>
          <a:p>
            <a:pPr algn="ctr" rtl="1">
              <a:lnSpc>
                <a:spcPct val="115000"/>
              </a:lnSpc>
              <a:spcAft>
                <a:spcPts val="800"/>
              </a:spcAft>
              <a:buNone/>
            </a:pPr>
            <a:r>
              <a:rPr lang="ar-EG" sz="9600" b="1" kern="100"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بعض الدروس من الحدود في حياة الرب يسوع</a:t>
            </a:r>
            <a:endParaRPr lang="en-US" sz="9600" b="1" kern="100"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44035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CD08-CFC8-110C-0479-C0339BEAE53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A396152-9144-176D-89E0-4D5476B747C4}"/>
              </a:ext>
            </a:extLst>
          </p:cNvPr>
          <p:cNvSpPr txBox="1"/>
          <p:nvPr/>
        </p:nvSpPr>
        <p:spPr>
          <a:xfrm>
            <a:off x="-87084" y="587828"/>
            <a:ext cx="12025083" cy="567443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SA" sz="8000" b="1" dirty="0">
                <a:ln/>
                <a:solidFill>
                  <a:srgbClr val="002060"/>
                </a:solidFill>
                <a:effectLst>
                  <a:glow rad="63500">
                    <a:schemeClr val="accent2">
                      <a:satMod val="175000"/>
                      <a:alpha val="40000"/>
                    </a:schemeClr>
                  </a:glow>
                </a:effectLst>
                <a:highlight>
                  <a:srgbClr val="FFFF00"/>
                </a:highlight>
                <a:latin typeface="Aptos" panose="020B0004020202020204" pitchFamily="34" charset="0"/>
                <a:ea typeface="Aptos" panose="020B0004020202020204" pitchFamily="34" charset="0"/>
                <a:cs typeface="Arial" panose="020B0604020202020204" pitchFamily="34" charset="0"/>
              </a:rPr>
              <a:t>من فوائد الحدود</a:t>
            </a:r>
            <a:r>
              <a:rPr lang="ar-SA"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بتخلي كل واحد يتحمل نتيجة أفعاله، وبتمنع الجملة المشهورة: "أنا عملت كده بس</a:t>
            </a:r>
            <a:r>
              <a:rPr lang="ar-EG"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ب</a:t>
            </a:r>
            <a:r>
              <a:rPr lang="ar-SA"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بك أنت!". </a:t>
            </a:r>
            <a:endParaRPr lang="en-US" sz="8000" b="1" kern="100"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665597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9B367-445E-B4E8-248F-0C14BBDD071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7821C3E-47FB-8E97-80BB-27F69773BC66}"/>
              </a:ext>
            </a:extLst>
          </p:cNvPr>
          <p:cNvSpPr txBox="1"/>
          <p:nvPr/>
        </p:nvSpPr>
        <p:spPr>
          <a:xfrm>
            <a:off x="-215900" y="214094"/>
            <a:ext cx="11988800" cy="567443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a:solidFill>
                  <a:srgbClr val="002060"/>
                </a:solidFill>
                <a:effectLst>
                  <a:glow rad="63500">
                    <a:schemeClr val="accent2">
                      <a:satMod val="175000"/>
                      <a:alpha val="40000"/>
                    </a:schemeClr>
                  </a:glow>
                </a:effectLst>
                <a:highlight>
                  <a:srgbClr val="FFFF00"/>
                </a:highlight>
                <a:latin typeface="Aptos" panose="020B0004020202020204" pitchFamily="34" charset="0"/>
                <a:ea typeface="Aptos" panose="020B0004020202020204" pitchFamily="34" charset="0"/>
                <a:cs typeface="Arial" panose="020B0604020202020204" pitchFamily="34" charset="0"/>
              </a:rPr>
              <a:t>من فوائد الحدود</a:t>
            </a:r>
            <a:r>
              <a:rPr lang="ar-SA"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 بتخلي كل طرف بيشيل شيلته ونتائج قراراته الغلط من غير ما </a:t>
            </a:r>
            <a:r>
              <a:rPr lang="ar-EG"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حد </a:t>
            </a:r>
            <a:r>
              <a:rPr lang="ar-SA" sz="8000" b="1"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rPr>
              <a:t>يدخل ينقذه بشكل مرضي يعطله عن النضج. </a:t>
            </a:r>
            <a:endParaRPr lang="en-US" sz="8000" b="1" kern="100" dirty="0">
              <a:ln/>
              <a:solidFill>
                <a:sysClr val="windowText" lastClr="000000"/>
              </a:solidFill>
              <a:effectLst>
                <a:glow rad="63500">
                  <a:schemeClr val="accent2">
                    <a:satMod val="175000"/>
                    <a:alpha val="40000"/>
                  </a:schemeClr>
                </a:glo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559762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4F8E0-6491-F0EE-F880-89BD49B414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9D5E85F-11B1-2C0D-D54C-160596912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ECC1264-741F-5868-D8BF-BB3181C356DC}"/>
              </a:ext>
            </a:extLst>
          </p:cNvPr>
          <p:cNvSpPr txBox="1"/>
          <p:nvPr/>
        </p:nvSpPr>
        <p:spPr>
          <a:xfrm>
            <a:off x="-87083" y="587828"/>
            <a:ext cx="10058398" cy="1427122"/>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SA" sz="8000" b="1" dirty="0">
                <a:ln w="6600">
                  <a:solidFill>
                    <a:sysClr val="windowText" lastClr="000000"/>
                  </a:solidFill>
                  <a:prstDash val="solid"/>
                </a:ln>
                <a:solidFill>
                  <a:schemeClr val="tx2">
                    <a:lumMod val="75000"/>
                    <a:lumOff val="25000"/>
                  </a:schemeClr>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القوانين الأساسية للحدود</a:t>
            </a:r>
            <a:endParaRPr lang="en-US" sz="8000" b="1" kern="100" dirty="0">
              <a:ln w="6600">
                <a:solidFill>
                  <a:sysClr val="windowText" lastClr="000000"/>
                </a:solidFill>
                <a:prstDash val="solid"/>
              </a:ln>
              <a:solidFill>
                <a:schemeClr val="tx2">
                  <a:lumMod val="75000"/>
                  <a:lumOff val="25000"/>
                </a:schemeClr>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2868211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DC84-20D4-0897-0925-CC1D16249EF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B55EDD-4655-A874-A2E6-A87B0D6306CB}"/>
              </a:ext>
            </a:extLst>
          </p:cNvPr>
          <p:cNvSpPr txBox="1"/>
          <p:nvPr/>
        </p:nvSpPr>
        <p:spPr>
          <a:xfrm>
            <a:off x="-163284" y="96988"/>
            <a:ext cx="11517083" cy="536037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SA" sz="8000" b="1" dirty="0">
                <a:ln w="6600">
                  <a:solidFill>
                    <a:sysClr val="windowText" lastClr="000000"/>
                  </a:solidFill>
                  <a:prstDash val="solid"/>
                </a:ln>
                <a:solidFill>
                  <a:srgbClr val="C00000"/>
                </a:solidFill>
                <a:effectLst>
                  <a:outerShdw dist="38100" dir="2700000" algn="tl" rotWithShape="0">
                    <a:schemeClr val="accent2"/>
                  </a:outerShdw>
                </a:effectLst>
                <a:highlight>
                  <a:srgbClr val="FFFF00"/>
                </a:highlight>
                <a:latin typeface="Aptos" panose="020B0004020202020204" pitchFamily="34" charset="0"/>
                <a:ea typeface="Aptos" panose="020B0004020202020204" pitchFamily="34" charset="0"/>
                <a:cs typeface="Arial" panose="020B0604020202020204" pitchFamily="34" charset="0"/>
              </a:rPr>
              <a:t>الحب وحرية </a:t>
            </a:r>
            <a:r>
              <a:rPr lang="ar-EG" sz="8000" b="1" dirty="0">
                <a:ln w="6600">
                  <a:solidFill>
                    <a:sysClr val="windowText" lastClr="000000"/>
                  </a:solidFill>
                  <a:prstDash val="solid"/>
                </a:ln>
                <a:solidFill>
                  <a:srgbClr val="C00000"/>
                </a:solidFill>
                <a:effectLst>
                  <a:outerShdw dist="38100" dir="2700000" algn="tl" rotWithShape="0">
                    <a:schemeClr val="accent2"/>
                  </a:outerShdw>
                </a:effectLst>
                <a:highlight>
                  <a:srgbClr val="FFFF00"/>
                </a:highlight>
                <a:latin typeface="Aptos" panose="020B0004020202020204" pitchFamily="34" charset="0"/>
                <a:ea typeface="Aptos" panose="020B0004020202020204" pitchFamily="34" charset="0"/>
                <a:cs typeface="Arial" panose="020B0604020202020204" pitchFamily="34" charset="0"/>
              </a:rPr>
              <a:t>الحدود </a:t>
            </a:r>
            <a:r>
              <a:rPr lang="ar-SA" sz="8000" b="1" dirty="0">
                <a:ln w="6600">
                  <a:solidFill>
                    <a:sysClr val="windowText" lastClr="000000"/>
                  </a:solidFill>
                  <a:prstDash val="solid"/>
                </a:ln>
                <a:solidFill>
                  <a:srgbClr val="C00000"/>
                </a:solidFill>
                <a:effectLst>
                  <a:outerShdw dist="38100" dir="2700000" algn="tl" rotWithShape="0">
                    <a:schemeClr val="accent2"/>
                  </a:outerShdw>
                </a:effectLst>
                <a:highlight>
                  <a:srgbClr val="FFFF00"/>
                </a:highlight>
                <a:latin typeface="Aptos" panose="020B0004020202020204" pitchFamily="34" charset="0"/>
                <a:ea typeface="Aptos" panose="020B0004020202020204" pitchFamily="34" charset="0"/>
                <a:cs typeface="Arial" panose="020B0604020202020204" pitchFamily="34" charset="0"/>
              </a:rPr>
              <a:t>توأم، </a:t>
            </a:r>
            <a:endParaRPr lang="ar-EG" sz="8000" b="1" dirty="0">
              <a:ln w="6600">
                <a:solidFill>
                  <a:sysClr val="windowText" lastClr="000000"/>
                </a:solidFill>
                <a:prstDash val="solid"/>
              </a:ln>
              <a:solidFill>
                <a:srgbClr val="C00000"/>
              </a:solidFill>
              <a:effectLst>
                <a:outerShdw dist="38100" dir="2700000" algn="tl" rotWithShape="0">
                  <a:schemeClr val="accent2"/>
                </a:outerShdw>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لو </a:t>
            </a:r>
            <a:r>
              <a:rPr lang="ar-SA"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في خوف الحب بيموت. لو مش قادر تقول "لأ" بحرية، يبقى الـ "نعم" بتاعتك مالهاش قيمة. </a:t>
            </a:r>
            <a:endParaRPr lang="en-US" sz="7200" b="1" kern="100"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5927633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32413-082A-E5FE-1EE2-45AB414E225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217E5D4-F972-F725-E5CE-11F3559BABEC}"/>
              </a:ext>
            </a:extLst>
          </p:cNvPr>
          <p:cNvSpPr txBox="1"/>
          <p:nvPr/>
        </p:nvSpPr>
        <p:spPr>
          <a:xfrm>
            <a:off x="125187" y="-178093"/>
            <a:ext cx="11941626" cy="7036093"/>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pPr>
            <a:r>
              <a:rPr lang="ar-SA" sz="66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قانون الزرع والحصاد (السبب والنتيجة): </a:t>
            </a:r>
            <a:r>
              <a:rPr lang="ar-EG" sz="60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ما</a:t>
            </a:r>
            <a:r>
              <a:rPr lang="ar-SA" sz="60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SA"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يزرعه الإنسان إياه يحصد أيضاً. لو شريكك بيغلط، </a:t>
            </a:r>
            <a:r>
              <a:rPr lang="ar-EG"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مفروض</a:t>
            </a:r>
            <a:r>
              <a:rPr lang="ar-SA"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يشيل نتيجة أفعاله. تدخلِك المستمر لإنقاذه (دفع ديون، تدو</a:t>
            </a:r>
            <a:r>
              <a:rPr lang="ar-EG"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رله</a:t>
            </a:r>
            <a:r>
              <a:rPr lang="ar-SA"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على أعذار) بيخليك "مُعين للمدمن" </a:t>
            </a:r>
            <a:endParaRPr lang="ar-EG"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a:t>
            </a:r>
            <a:r>
              <a:rPr lang="en-US"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Enabler </a:t>
            </a:r>
            <a:r>
              <a:rPr lang="ar-EG"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SA"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a:t>
            </a:r>
            <a:r>
              <a:rPr lang="ar-EG"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ن</a:t>
            </a:r>
            <a:r>
              <a:rPr lang="ar-SA"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طول عمر المشكلة مش ب</a:t>
            </a:r>
            <a:r>
              <a:rPr lang="ar-EG"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ن</a:t>
            </a:r>
            <a:r>
              <a:rPr lang="ar-SA" sz="6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حلها. </a:t>
            </a:r>
            <a:endParaRPr lang="en-US" sz="54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0448430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2A75-225A-64C4-82F2-88EB3122630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9E4C5D1-98F2-A821-A5AF-9671B77931AA}"/>
              </a:ext>
            </a:extLst>
          </p:cNvPr>
          <p:cNvSpPr txBox="1"/>
          <p:nvPr/>
        </p:nvSpPr>
        <p:spPr>
          <a:xfrm>
            <a:off x="0" y="250370"/>
            <a:ext cx="11941626" cy="567443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effectLst>
                  <a:outerShdw dist="38100" dir="2700000" algn="tl" rotWithShape="0">
                    <a:schemeClr val="accent2"/>
                  </a:outerShdw>
                </a:effectLst>
                <a:highlight>
                  <a:srgbClr val="FFFF00"/>
                </a:highlight>
                <a:latin typeface="Aptos" panose="020B0004020202020204" pitchFamily="34" charset="0"/>
                <a:ea typeface="Aptos" panose="020B0004020202020204" pitchFamily="34" charset="0"/>
                <a:cs typeface="Arial" panose="020B0604020202020204" pitchFamily="34" charset="0"/>
              </a:rPr>
              <a:t>إحنا مسؤولين قدام </a:t>
            </a:r>
            <a:r>
              <a:rPr lang="ar-EG" sz="80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بعض في الحب والدعم، بس أنا مش مسؤول عن سعادتك المطلقة أو مودك المتقلب، ده شغلك أنت الشخصي. </a:t>
            </a:r>
            <a:endParaRPr lang="en-US" sz="80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9837445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F50A-0401-6A95-1ACD-69978914FEA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2191768-3155-64BE-4BA7-5BF03D7FC1E8}"/>
              </a:ext>
            </a:extLst>
          </p:cNvPr>
          <p:cNvSpPr txBox="1"/>
          <p:nvPr/>
        </p:nvSpPr>
        <p:spPr>
          <a:xfrm>
            <a:off x="0" y="75921"/>
            <a:ext cx="11941626" cy="6634573"/>
          </a:xfrm>
          <a:prstGeom prst="rect">
            <a:avLst/>
          </a:prstGeom>
          <a:noFill/>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r" rtl="1">
              <a:lnSpc>
                <a:spcPct val="115000"/>
              </a:lnSpc>
              <a:spcAft>
                <a:spcPts val="800"/>
              </a:spcAft>
            </a:pPr>
            <a:r>
              <a:rPr lang="ar-EG" sz="8000" b="1" dirty="0">
                <a:ln w="6600">
                  <a:solidFill>
                    <a:sysClr val="windowText" lastClr="000000"/>
                  </a:solidFill>
                  <a:prstDash val="solid"/>
                </a:ln>
                <a:solidFill>
                  <a:srgbClr val="0070C0"/>
                </a:solidFill>
                <a:effectLst>
                  <a:glow rad="228600">
                    <a:schemeClr val="accent2">
                      <a:satMod val="175000"/>
                      <a:alpha val="40000"/>
                    </a:schemeClr>
                  </a:glow>
                  <a:outerShdw dist="38100" dir="2700000" algn="tl" rotWithShape="0">
                    <a:schemeClr val="accent2"/>
                  </a:outerShdw>
                  <a:reflection blurRad="6350" stA="55000" endA="300" endPos="45500" dir="5400000" sy="-100000" algn="bl" rotWithShape="0"/>
                </a:effectLst>
                <a:latin typeface="Aptos" panose="020B0004020202020204" pitchFamily="34" charset="0"/>
                <a:ea typeface="Aptos" panose="020B0004020202020204" pitchFamily="34" charset="0"/>
                <a:cs typeface="Arial" panose="020B0604020202020204" pitchFamily="34" charset="0"/>
              </a:rPr>
              <a:t>الأثقال اليومية والكوارث الكبيرة: </a:t>
            </a:r>
            <a:r>
              <a:rPr lang="ar-EG" sz="72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الأثقال اليومية </a:t>
            </a: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(ذي ضبط النفس وإدارة المشاعر) دي شيلة كل فرد لوحده، </a:t>
            </a:r>
          </a:p>
          <a:p>
            <a:pPr algn="r" rtl="1">
              <a:lnSpc>
                <a:spcPct val="115000"/>
              </a:lnSpc>
              <a:spcAft>
                <a:spcPts val="800"/>
              </a:spcAft>
            </a:pPr>
            <a:r>
              <a:rPr lang="ar-EG" sz="72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الكوارث الكبيرة (</a:t>
            </a: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مرض</a:t>
            </a:r>
            <a:r>
              <a:rPr lang="ar-EG"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أزمة ضخمة</a:t>
            </a:r>
            <a:r>
              <a:rPr lang="ar-EG" sz="72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a:t>
            </a: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طبعا بنشيلها سوا</a:t>
            </a:r>
            <a:endParaRPr lang="en-US" sz="72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4922990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4DF3-9F92-865E-827C-BB7C764C669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14CEFF5-908D-E1D2-8ADF-A2EB7F10714E}"/>
              </a:ext>
            </a:extLst>
          </p:cNvPr>
          <p:cNvSpPr txBox="1"/>
          <p:nvPr/>
        </p:nvSpPr>
        <p:spPr>
          <a:xfrm>
            <a:off x="0" y="-190500"/>
            <a:ext cx="12014200" cy="724230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7200" b="1" dirty="0">
                <a:ln w="6600">
                  <a:solidFill>
                    <a:sysClr val="windowText" lastClr="000000"/>
                  </a:solidFill>
                  <a:prstDash val="solid"/>
                </a:ln>
                <a:solidFill>
                  <a:srgbClr val="FFFF00"/>
                </a:solidFill>
                <a:effectLst>
                  <a:outerShdw dist="38100" dir="2700000" algn="tl" rotWithShape="0">
                    <a:schemeClr val="accent2"/>
                  </a:outerShdw>
                </a:effectLst>
                <a:highlight>
                  <a:srgbClr val="00FFFF"/>
                </a:highlight>
                <a:latin typeface="Aptos" panose="020B0004020202020204" pitchFamily="34" charset="0"/>
                <a:ea typeface="Aptos" panose="020B0004020202020204" pitchFamily="34" charset="0"/>
                <a:cs typeface="Arial" panose="020B0604020202020204" pitchFamily="34" charset="0"/>
              </a:rPr>
              <a:t>قانون القوة: </a:t>
            </a:r>
            <a:r>
              <a:rPr lang="ar-EG" sz="54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عندك قوة 100% تغير </a:t>
            </a:r>
            <a:r>
              <a:rPr lang="ar-EG"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نفسك وتصرفاتك وحدودك، وعندك </a:t>
            </a:r>
            <a:r>
              <a:rPr lang="ar-EG"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rPr>
              <a:t>قوة</a:t>
            </a:r>
            <a:r>
              <a:rPr lang="ar-EG" sz="66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صفر% تغير بيها شخصية وطباع الطرف الثاني</a:t>
            </a:r>
          </a:p>
          <a:p>
            <a:pPr algn="r" rtl="1">
              <a:lnSpc>
                <a:spcPct val="115000"/>
              </a:lnSpc>
              <a:spcAft>
                <a:spcPts val="800"/>
              </a:spcAft>
              <a:buNone/>
            </a:pPr>
            <a:r>
              <a:rPr lang="ar-EG" sz="66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لما تتغير طباعك أنت للافضل ، البيئة اللي حواليك (بما فيها شريكك) هتضطر تتعدل عشان تتماشى معاك. </a:t>
            </a:r>
            <a:endParaRPr lang="en-US" sz="6600" b="1" kern="100"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4177087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FAEC-4EAB-0672-1E71-D96A74AEEF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14A1C5C-7B8A-559C-7EB1-3A47C41C6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8A7D0B7-AD2C-491D-EB16-E37960BD1D19}"/>
              </a:ext>
            </a:extLst>
          </p:cNvPr>
          <p:cNvSpPr txBox="1"/>
          <p:nvPr/>
        </p:nvSpPr>
        <p:spPr>
          <a:xfrm>
            <a:off x="620487" y="957943"/>
            <a:ext cx="7064828" cy="4046172"/>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115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قوانين متقدمة للحدود</a:t>
            </a:r>
            <a:endParaRPr lang="en-US" sz="88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1452381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9F325-38BB-3A9B-8781-35B1DB238FE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F5EBF4A-106E-355A-9EB2-D42CB42EFBBD}"/>
              </a:ext>
            </a:extLst>
          </p:cNvPr>
          <p:cNvSpPr txBox="1"/>
          <p:nvPr/>
        </p:nvSpPr>
        <p:spPr>
          <a:xfrm>
            <a:off x="174171" y="968828"/>
            <a:ext cx="9394371" cy="5501955"/>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قانون الاحترام: </a:t>
            </a: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p>
          <a:p>
            <a:pPr algn="r" rtl="1">
              <a:lnSpc>
                <a:spcPct val="115000"/>
              </a:lnSpc>
              <a:spcAft>
                <a:spcPts val="800"/>
              </a:spcAft>
              <a:buNone/>
            </a:pP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عاوز شريكك يحترم حدودك؟ ابدأ أنت واحترم حدوده واحترم كلمة "لأ" بتاعته. </a:t>
            </a:r>
            <a:endParaRPr lang="en-US" sz="72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6850995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F40E-522B-CE23-4BA8-35F314D84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C398B-8468-277F-BD6E-25CFE3D88F0A}"/>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E735BB45-7CD9-2892-EFE2-4C76F08B0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C758F84B-8747-DDFB-D977-6258F751BB0D}"/>
              </a:ext>
            </a:extLst>
          </p:cNvPr>
          <p:cNvSpPr txBox="1"/>
          <p:nvPr/>
        </p:nvSpPr>
        <p:spPr>
          <a:xfrm>
            <a:off x="-81643" y="246760"/>
            <a:ext cx="12006943" cy="5340757"/>
          </a:xfrm>
          <a:prstGeom prst="rect">
            <a:avLst/>
          </a:prstGeom>
          <a:noFill/>
        </p:spPr>
        <p:txBody>
          <a:bodyPr wrap="square">
            <a:spAutoFit/>
          </a:bodyPr>
          <a:lstStyle/>
          <a:p>
            <a:pPr algn="r" rtl="1">
              <a:lnSpc>
                <a:spcPct val="115000"/>
              </a:lnSpc>
              <a:spcAft>
                <a:spcPts val="800"/>
              </a:spcAft>
              <a:buNone/>
            </a:pPr>
            <a:r>
              <a:rPr lang="ar-EG" sz="6000" b="1" kern="100"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بعد يوم طويل في كفرناحوم، رغب الجميع في بقائه، لكنه "فِي الصُّبْحِ بَاكِراً جِدّاً قَامَ وَخَرَجَ وَمَضَى إِلَى مَوْضِعٍ خَلاَءٍ، وَكَانَ يُصَلِّي هُنَاكَ" (مرقس 1: 35).</a:t>
            </a:r>
            <a:r>
              <a:rPr lang="en-US" sz="6000" b="1" kern="100"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6000" b="1" kern="100"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قال له التلاميذ الجميع يطلبونه، رفض العودة وقرر الانطلاق لمكان آخر</a:t>
            </a:r>
            <a:endParaRPr lang="en-US" sz="6000" b="1" kern="100"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236127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4D6DF-1D8F-7CFB-3D47-E8BE6FD56DE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625C5C5-2D15-70E8-B36B-B805E718F2BA}"/>
              </a:ext>
            </a:extLst>
          </p:cNvPr>
          <p:cNvSpPr txBox="1"/>
          <p:nvPr/>
        </p:nvSpPr>
        <p:spPr>
          <a:xfrm>
            <a:off x="87085" y="0"/>
            <a:ext cx="11038115" cy="5501955"/>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ألم النمو مطلوب الاذى لا: </a:t>
            </a:r>
          </a:p>
          <a:p>
            <a:pPr algn="r" rtl="1">
              <a:lnSpc>
                <a:spcPct val="115000"/>
              </a:lnSpc>
              <a:spcAft>
                <a:spcPts val="800"/>
              </a:spcAft>
              <a:buNone/>
            </a:pPr>
            <a:r>
              <a:rPr lang="ar-EG" sz="72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لما تحط حد شريكك ممكن يزعل، ربما، مثل منع الحلويات عن الطفل عشان صحته. </a:t>
            </a:r>
            <a:endParaRPr lang="en-US" sz="72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0845806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CC3B-F4EE-4549-EF27-897B37E3FF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4C37D7D-A4D4-3C4C-D458-4DB703FDEAE3}"/>
              </a:ext>
            </a:extLst>
          </p:cNvPr>
          <p:cNvSpPr txBox="1"/>
          <p:nvPr/>
        </p:nvSpPr>
        <p:spPr>
          <a:xfrm>
            <a:off x="87085" y="631372"/>
            <a:ext cx="11038115" cy="5957593"/>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96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مواجهة الغضب: </a:t>
            </a:r>
            <a:r>
              <a:rPr lang="ar-EG" sz="80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لا نتنازل عن حدودنا  لمجرد إن الطرف الثاني اتعصب، </a:t>
            </a:r>
            <a:r>
              <a:rPr lang="ar-EG" sz="80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غضبه مشكلته هو ومش معناه إنك غلطان</a:t>
            </a:r>
            <a:r>
              <a:rPr lang="ar-EG" sz="80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endParaRPr lang="en-US" sz="80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9320423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CBF37-B0CD-DFD2-53B2-E27A86D2BAD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49537A7-3397-FB65-9B40-EDEF398A57F2}"/>
              </a:ext>
            </a:extLst>
          </p:cNvPr>
          <p:cNvSpPr txBox="1"/>
          <p:nvPr/>
        </p:nvSpPr>
        <p:spPr>
          <a:xfrm>
            <a:off x="87085" y="631372"/>
            <a:ext cx="11038115" cy="5957593"/>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96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كشف المستور: </a:t>
            </a:r>
            <a:r>
              <a:rPr lang="ar-EG" sz="8000" b="1" dirty="0">
                <a:ln w="6600">
                  <a:solidFill>
                    <a:sysClr val="windowText" lastClr="000000"/>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النزاع الواضح والصريح أحسن مليون مرة من السلام المزيف اللي كله غليان ومرارة من تحت لتحت. </a:t>
            </a:r>
            <a:endParaRPr lang="en-US" sz="8000" b="1" kern="100"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7820255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AEC91-E7FA-B8F1-87D5-5B2E0969E64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E7931B-60D1-5805-E2B2-2A2DEFE4D57E}"/>
              </a:ext>
            </a:extLst>
          </p:cNvPr>
          <p:cNvSpPr txBox="1"/>
          <p:nvPr/>
        </p:nvSpPr>
        <p:spPr>
          <a:xfrm>
            <a:off x="0" y="266700"/>
            <a:ext cx="10764157" cy="567443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اكسر دور الضحية: </a:t>
            </a:r>
            <a:r>
              <a:rPr lang="ar-EG" sz="8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لا تشكو طباع شريكك؛ طول ما أنت مش واخد موقف لتصرفاته، أنت مشارك في استمرار الوضع ده. </a:t>
            </a:r>
            <a:endParaRPr lang="en-US" sz="8000" b="1" kern="100"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2032892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67E41-4E61-4902-0C86-5DCCB0F5F61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68345C-A9C9-C905-9F28-16F07B323B5E}"/>
              </a:ext>
            </a:extLst>
          </p:cNvPr>
          <p:cNvSpPr txBox="1"/>
          <p:nvPr/>
        </p:nvSpPr>
        <p:spPr>
          <a:xfrm>
            <a:off x="257628" y="235243"/>
            <a:ext cx="10809514" cy="591860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72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88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افصل قيمتك عن تصرفاته: </a:t>
            </a:r>
            <a:r>
              <a:rPr lang="ar-EG" sz="8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إهمال شريكك ليك مش معناه إنك قليل، </a:t>
            </a:r>
          </a:p>
          <a:p>
            <a:pPr algn="r" rtl="1">
              <a:lnSpc>
                <a:spcPct val="115000"/>
              </a:lnSpc>
              <a:spcAft>
                <a:spcPts val="800"/>
              </a:spcAft>
              <a:buNone/>
            </a:pPr>
            <a:r>
              <a:rPr lang="ar-EG" sz="80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قيمتك ثابتة والحدود بتحميها. </a:t>
            </a:r>
            <a:endParaRPr lang="en-US" sz="8000" b="1" kern="100"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27684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EF03-47E5-A481-2E57-3F623B017E3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A049F7F-14CE-77BB-8D11-11D4BE1416D8}"/>
              </a:ext>
            </a:extLst>
          </p:cNvPr>
          <p:cNvSpPr txBox="1"/>
          <p:nvPr/>
        </p:nvSpPr>
        <p:spPr>
          <a:xfrm>
            <a:off x="359227" y="1022643"/>
            <a:ext cx="11397343" cy="5501955"/>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بلاش نقرأ الغيب:</a:t>
            </a:r>
            <a:r>
              <a:rPr lang="ar-EG" sz="14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72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منفترضش الطرف الثاني لازم "يفهم لوحده" إيه اللي مضايقنا، </a:t>
            </a:r>
          </a:p>
          <a:p>
            <a:pPr algn="r" rtl="1">
              <a:lnSpc>
                <a:spcPct val="115000"/>
              </a:lnSpc>
              <a:spcAft>
                <a:spcPts val="800"/>
              </a:spcAft>
              <a:buNone/>
            </a:pPr>
            <a:r>
              <a:rPr lang="ar-EG" sz="72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نتكلم كلام واضح ومباشر. </a:t>
            </a:r>
            <a:endParaRPr lang="en-US" sz="7200" b="1" kern="100"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5875267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DE12-B9B7-8598-09B2-FA4E4B35855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47BFB03-093D-A71A-685C-24C7D3111A4A}"/>
              </a:ext>
            </a:extLst>
          </p:cNvPr>
          <p:cNvSpPr txBox="1"/>
          <p:nvPr/>
        </p:nvSpPr>
        <p:spPr>
          <a:xfrm>
            <a:off x="304798" y="413043"/>
            <a:ext cx="11468101" cy="567443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80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نحمي طاقتنا </a:t>
            </a:r>
            <a:r>
              <a:rPr lang="ar-EG" sz="8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8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لو شريكنا بيزعق وهايص، ننسحب ونقوله: "هتكلم معاك لما تهدى، مش </a:t>
            </a:r>
            <a:r>
              <a:rPr lang="ar-EG" sz="80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هستهلك طاقتي في الزعيق". </a:t>
            </a:r>
            <a:endParaRPr lang="en-US" sz="8000" b="1" kern="100"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0625176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48214-5C69-865F-12DB-173A9269733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2CCC620-CD6E-BD26-ECD6-D812A50153CF}"/>
              </a:ext>
            </a:extLst>
          </p:cNvPr>
          <p:cNvSpPr txBox="1"/>
          <p:nvPr/>
        </p:nvSpPr>
        <p:spPr>
          <a:xfrm>
            <a:off x="304798" y="413043"/>
            <a:ext cx="11059887" cy="4258666"/>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مش بغير مبادئي: </a:t>
            </a:r>
            <a:r>
              <a:rPr lang="ar-EG" sz="80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لو طلب مننا نكذب أو نعمل حاجة غلط عشان ترضيه، "لأ" هنا حد مقدّس. </a:t>
            </a:r>
            <a:endParaRPr lang="en-US" sz="6600" b="1" kern="100"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8988315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96050-FFB2-16CB-3361-906EF6FC2B8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1C95222-B42B-371B-444A-822B74AAC2C2}"/>
              </a:ext>
            </a:extLst>
          </p:cNvPr>
          <p:cNvSpPr txBox="1"/>
          <p:nvPr/>
        </p:nvSpPr>
        <p:spPr>
          <a:xfrm>
            <a:off x="413656" y="0"/>
            <a:ext cx="11364688" cy="7090211"/>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72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72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بلاش دور المصلح الاجتماعي: </a:t>
            </a:r>
            <a:r>
              <a:rPr lang="ar-EG" sz="80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أنت مش دكتور نفسي لشريك حياتك ومش مسؤول عن إعادة تربيته، ركز في إدارة نفسك </a:t>
            </a:r>
            <a:r>
              <a:rPr lang="ar-EG" sz="8000" b="1" dirty="0">
                <a:ln w="6600">
                  <a:solidFill>
                    <a:sysClr val="windowText" lastClr="000000"/>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وسيب عواقب أفعاله تفوقه. </a:t>
            </a:r>
            <a:endParaRPr lang="en-US" sz="6000" b="1" kern="100" dirty="0">
              <a:ln w="6600">
                <a:solidFill>
                  <a:sysClr val="windowText" lastClr="000000"/>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0731837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2CB1-0653-FFAC-DDFD-9562D8F142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CC42CC-25F7-FFD4-3D8B-5F999684A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BA04F2C8-A4DF-6BF7-95EE-058ADBEF370F}"/>
              </a:ext>
            </a:extLst>
          </p:cNvPr>
          <p:cNvSpPr txBox="1"/>
          <p:nvPr/>
        </p:nvSpPr>
        <p:spPr>
          <a:xfrm>
            <a:off x="500741" y="1491343"/>
            <a:ext cx="11364688" cy="3117905"/>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cs typeface="Arial" panose="020B0604020202020204" pitchFamily="34" charset="0"/>
              </a:rPr>
              <a:t>تطبيقات عملية لإدارة الصراعات </a:t>
            </a:r>
            <a:endParaRPr lang="en-US" sz="8800" b="1" kern="100"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456437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35498-9D6B-30F0-B031-1BE5EDF84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107BF-A51C-E217-63C1-75CE9FC35E0E}"/>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3575EF41-B447-D8BE-FFB1-C84AC3F30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CFA39FB0-558E-54A6-D8D6-CAFD1D8E8D8A}"/>
              </a:ext>
            </a:extLst>
          </p:cNvPr>
          <p:cNvSpPr txBox="1"/>
          <p:nvPr/>
        </p:nvSpPr>
        <p:spPr>
          <a:xfrm>
            <a:off x="370114" y="246760"/>
            <a:ext cx="11555186" cy="5443350"/>
          </a:xfrm>
          <a:prstGeom prst="rect">
            <a:avLst/>
          </a:prstGeom>
          <a:noFill/>
        </p:spPr>
        <p:txBody>
          <a:bodyPr wrap="square">
            <a:spAutoFit/>
          </a:bodyPr>
          <a:lstStyle/>
          <a:p>
            <a:pPr algn="r" rtl="1">
              <a:lnSpc>
                <a:spcPct val="115000"/>
              </a:lnSpc>
              <a:spcAft>
                <a:spcPts val="800"/>
              </a:spcAft>
              <a:buNone/>
            </a:pPr>
            <a:r>
              <a:rPr lang="ar-EG" sz="60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بعد معجزة إشباع الخمسة آلاف، انبهرت </a:t>
            </a:r>
          </a:p>
          <a:p>
            <a:pPr algn="r" rtl="1">
              <a:lnSpc>
                <a:spcPct val="115000"/>
              </a:lnSpc>
              <a:spcAft>
                <a:spcPts val="800"/>
              </a:spcAft>
              <a:buNone/>
            </a:pPr>
            <a:r>
              <a:rPr lang="ar-EG" sz="60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الجموع وأرادوا اختطافه ليجعلوه ملكاً أرضياً. : "وَأَمَّا يَسُوعُ فَإِذْ عَلِمَ أَنَّهُمْ مُزْمِعُونَ أَنْ يَأْتُوا وَيَخْتَطِفُوهُ لِيَجْعَلُوهُ مَلِكاً، </a:t>
            </a:r>
            <a:r>
              <a:rPr lang="ar-EG" sz="6000" b="1" kern="100"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انْصَرَفَ أَيْضاً إِلَى الْجَبَلِ وَحْدَهُ</a:t>
            </a:r>
            <a:r>
              <a:rPr lang="ar-EG" sz="60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(يوحنا 6: 15).</a:t>
            </a:r>
            <a:endParaRPr lang="en-US" sz="60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59626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C770E-D5A0-3E5C-6719-C69ECFF6D0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478335-DE1E-A195-2299-B2EC51CC7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10054120-5A48-D0D8-C50C-067371AB32A4}"/>
              </a:ext>
            </a:extLst>
          </p:cNvPr>
          <p:cNvSpPr txBox="1"/>
          <p:nvPr/>
        </p:nvSpPr>
        <p:spPr>
          <a:xfrm>
            <a:off x="500741" y="1491343"/>
            <a:ext cx="11364688" cy="4219232"/>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0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8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مبخدش موقف وأنا متعصب </a:t>
            </a:r>
            <a:r>
              <a:rPr lang="ar-EG" sz="80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cs typeface="Arial" panose="020B0604020202020204" pitchFamily="34" charset="0"/>
              </a:rPr>
              <a:t>: اتفق مع نفسك مسبقاً هتعمل إيه لو الحد ده اتكسر. </a:t>
            </a:r>
          </a:p>
        </p:txBody>
      </p:sp>
    </p:spTree>
    <p:extLst>
      <p:ext uri="{BB962C8B-B14F-4D97-AF65-F5344CB8AC3E}">
        <p14:creationId xmlns:p14="http://schemas.microsoft.com/office/powerpoint/2010/main" val="8133594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C6BC6-D335-5BF8-B20A-50CBE689A1F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BEC87E-D9A1-4EA6-2CD8-9EC37A91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4DA31B45-F563-8DE0-5A20-CA553A739FC6}"/>
              </a:ext>
            </a:extLst>
          </p:cNvPr>
          <p:cNvSpPr txBox="1"/>
          <p:nvPr/>
        </p:nvSpPr>
        <p:spPr>
          <a:xfrm>
            <a:off x="413655" y="304800"/>
            <a:ext cx="11680373" cy="563500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000" b="1" dirty="0">
                <a:ln w="6600">
                  <a:solidFill>
                    <a:sysClr val="windowText" lastClr="000000"/>
                  </a:solidFill>
                  <a:prstDash val="solid"/>
                </a:ln>
                <a:solidFill>
                  <a:sysClr val="windowText" lastClr="000000"/>
                </a:solidFill>
                <a:effectLst>
                  <a:glow rad="228600">
                    <a:schemeClr val="accent4">
                      <a:satMod val="175000"/>
                      <a:alpha val="40000"/>
                    </a:schemeClr>
                  </a:glow>
                  <a:outerShdw dist="38100" dir="2700000" algn="tl" rotWithShape="0">
                    <a:schemeClr val="accent2"/>
                  </a:outerShdw>
                </a:effectLst>
                <a:latin typeface="Aptos" panose="020B0004020202020204" pitchFamily="34" charset="0"/>
                <a:cs typeface="Arial" panose="020B0604020202020204" pitchFamily="34" charset="0"/>
              </a:rPr>
              <a:t>•	</a:t>
            </a:r>
            <a:r>
              <a:rPr lang="ar-EG" sz="8000" b="1" dirty="0">
                <a:ln w="6600">
                  <a:solidFill>
                    <a:sysClr val="windowText" lastClr="000000"/>
                  </a:solidFill>
                  <a:prstDash val="solid"/>
                </a:ln>
                <a:solidFill>
                  <a:srgbClr val="C00000"/>
                </a:solidFill>
                <a:effectLst>
                  <a:glow rad="228600">
                    <a:schemeClr val="accent4">
                      <a:satMod val="175000"/>
                      <a:alpha val="40000"/>
                    </a:schemeClr>
                  </a:glow>
                  <a:outerShdw dist="38100" dir="2700000" algn="tl" rotWithShape="0">
                    <a:schemeClr val="accent2"/>
                  </a:outerShdw>
                </a:effectLst>
                <a:latin typeface="Aptos" panose="020B0004020202020204" pitchFamily="34" charset="0"/>
                <a:cs typeface="Arial" panose="020B0604020202020204" pitchFamily="34" charset="0"/>
              </a:rPr>
              <a:t>بلاش قرار يعتمد على شريكك </a:t>
            </a:r>
            <a:r>
              <a:rPr lang="ar-EG" sz="8000" b="1" dirty="0">
                <a:ln w="6600">
                  <a:solidFill>
                    <a:sysClr val="windowText" lastClr="000000"/>
                  </a:solidFill>
                  <a:prstDash val="solid"/>
                </a:ln>
                <a:solidFill>
                  <a:sysClr val="windowText" lastClr="000000"/>
                </a:solidFill>
                <a:effectLst>
                  <a:glow rad="228600">
                    <a:schemeClr val="accent4">
                      <a:satMod val="175000"/>
                      <a:alpha val="40000"/>
                    </a:schemeClr>
                  </a:glow>
                  <a:outerShdw dist="38100" dir="2700000" algn="tl" rotWithShape="0">
                    <a:schemeClr val="accent2"/>
                  </a:outerShdw>
                </a:effectLst>
                <a:latin typeface="Aptos" panose="020B0004020202020204" pitchFamily="34" charset="0"/>
                <a:cs typeface="Arial" panose="020B0604020202020204" pitchFamily="34" charset="0"/>
              </a:rPr>
              <a:t>: </a:t>
            </a:r>
            <a:r>
              <a:rPr lang="ar-EG" sz="80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cs typeface="Arial" panose="020B0604020202020204" pitchFamily="34" charset="0"/>
              </a:rPr>
              <a:t>(</a:t>
            </a:r>
            <a:r>
              <a:rPr lang="ar-EG" sz="8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مثلاً: مش هكلمك غير لما تعتذر</a:t>
            </a:r>
            <a:r>
              <a:rPr lang="ar-EG" sz="80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cs typeface="Arial" panose="020B0604020202020204" pitchFamily="34" charset="0"/>
              </a:rPr>
              <a:t>)، خليها عليك أنتا (</a:t>
            </a:r>
            <a:r>
              <a:rPr lang="ar-EG" sz="8000" b="1" dirty="0">
                <a:ln w="6600">
                  <a:solidFill>
                    <a:sysClr val="windowText" lastClr="000000"/>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مثلاً</a:t>
            </a:r>
            <a:r>
              <a:rPr lang="ar-EG" sz="80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cs typeface="Arial" panose="020B0604020202020204" pitchFamily="34" charset="0"/>
              </a:rPr>
              <a:t>: هقوم من القاعدة لو صوتك علي). </a:t>
            </a:r>
          </a:p>
        </p:txBody>
      </p:sp>
    </p:spTree>
    <p:extLst>
      <p:ext uri="{BB962C8B-B14F-4D97-AF65-F5344CB8AC3E}">
        <p14:creationId xmlns:p14="http://schemas.microsoft.com/office/powerpoint/2010/main" val="201844544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ECD77-32A7-A49D-E762-D3B1A930DD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3E9128-38D6-652F-382E-BB28F00A5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6C65D4DB-390D-9DD8-E823-40F3F9272C58}"/>
              </a:ext>
            </a:extLst>
          </p:cNvPr>
          <p:cNvSpPr txBox="1"/>
          <p:nvPr/>
        </p:nvSpPr>
        <p:spPr>
          <a:xfrm>
            <a:off x="-174174" y="228600"/>
            <a:ext cx="12086774" cy="563500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Aptos" panose="020B0004020202020204" pitchFamily="34" charset="0"/>
                <a:cs typeface="Arial" panose="020B0604020202020204" pitchFamily="34" charset="0"/>
              </a:rPr>
              <a:t>•</a:t>
            </a:r>
            <a:r>
              <a:rPr lang="ar-EG" sz="8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	بلاش تهديد فشنك: </a:t>
            </a:r>
            <a:br>
              <a:rPr lang="en-US" sz="8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br>
            <a:r>
              <a:rPr lang="ar-EG" sz="8000" b="1" dirty="0">
                <a:ln w="6600">
                  <a:solidFill>
                    <a:sysClr val="windowText" lastClr="000000"/>
                  </a:solidFill>
                  <a:prstDash val="solid"/>
                </a:ln>
                <a:solidFill>
                  <a:schemeClr val="tx1">
                    <a:lumMod val="95000"/>
                    <a:lumOff val="5000"/>
                  </a:schemeClr>
                </a:solidFill>
                <a:effectLst>
                  <a:outerShdw dist="38100" dir="2700000" algn="tl" rotWithShape="0">
                    <a:schemeClr val="accent2"/>
                  </a:outerShdw>
                </a:effectLst>
                <a:latin typeface="Aptos" panose="020B0004020202020204" pitchFamily="34" charset="0"/>
                <a:cs typeface="Arial" panose="020B0604020202020204" pitchFamily="34" charset="0"/>
              </a:rPr>
              <a:t>لو هددت بحاجة وما نفذتهاش، كده بتديله ضوء أخضر يكمل لأنه أطمن مفيش رد فعل. </a:t>
            </a:r>
          </a:p>
        </p:txBody>
      </p:sp>
    </p:spTree>
    <p:extLst>
      <p:ext uri="{BB962C8B-B14F-4D97-AF65-F5344CB8AC3E}">
        <p14:creationId xmlns:p14="http://schemas.microsoft.com/office/powerpoint/2010/main" val="347135275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BBC1-C004-BEEA-DED0-29E34FB27D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A15651-AEB2-BC2A-C5FF-7FA14FFB0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982B5673-4735-1D54-FFFF-89D907BDA1CC}"/>
              </a:ext>
            </a:extLst>
          </p:cNvPr>
          <p:cNvSpPr txBox="1"/>
          <p:nvPr/>
        </p:nvSpPr>
        <p:spPr>
          <a:xfrm>
            <a:off x="0" y="-174171"/>
            <a:ext cx="11680373" cy="690919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7200" b="1" dirty="0">
                <a:ln w="12700" cmpd="sng">
                  <a:solidFill>
                    <a:sysClr val="windowText" lastClr="00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latin typeface="Aptos" panose="020B0004020202020204" pitchFamily="34" charset="0"/>
                <a:cs typeface="Arial" panose="020B0604020202020204" pitchFamily="34" charset="0"/>
              </a:rPr>
              <a:t>•اتعامل مع الصمت العقابي بالانشغال</a:t>
            </a:r>
            <a:r>
              <a:rPr lang="ar-EG" sz="72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 </a:t>
            </a:r>
            <a:br>
              <a:rPr lang="en-US" sz="66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br>
            <a:r>
              <a:rPr lang="ar-EG" sz="8000" b="1" dirty="0">
                <a:ln w="6600">
                  <a:solidFill>
                    <a:sysClr val="windowText" lastClr="000000"/>
                  </a:solidFill>
                  <a:prstDash val="solid"/>
                </a:ln>
                <a:solidFill>
                  <a:schemeClr val="bg1">
                    <a:lumMod val="65000"/>
                  </a:schemeClr>
                </a:solidFill>
                <a:effectLst>
                  <a:outerShdw dist="38100" dir="2700000" algn="tl" rotWithShape="0">
                    <a:schemeClr val="accent2"/>
                  </a:outerShdw>
                </a:effectLst>
                <a:latin typeface="Aptos" panose="020B0004020202020204" pitchFamily="34" charset="0"/>
                <a:cs typeface="Arial" panose="020B0604020202020204" pitchFamily="34" charset="0"/>
              </a:rPr>
              <a:t>لو اتقمص </a:t>
            </a:r>
            <a:r>
              <a:rPr lang="ar-EG" sz="8000" b="1" dirty="0">
                <a:ln w="6600">
                  <a:solidFill>
                    <a:sysClr val="windowText" lastClr="000000"/>
                  </a:solidFill>
                  <a:prstDash val="solid"/>
                </a:ln>
                <a:solidFill>
                  <a:schemeClr val="tx2">
                    <a:lumMod val="75000"/>
                    <a:lumOff val="25000"/>
                  </a:schemeClr>
                </a:solidFill>
                <a:effectLst>
                  <a:outerShdw dist="38100" dir="2700000" algn="tl" rotWithShape="0">
                    <a:schemeClr val="accent2"/>
                  </a:outerShdw>
                </a:effectLst>
                <a:latin typeface="Aptos" panose="020B0004020202020204" pitchFamily="34" charset="0"/>
                <a:cs typeface="Arial" panose="020B0604020202020204" pitchFamily="34" charset="0"/>
              </a:rPr>
              <a:t>وقفل بقّه </a:t>
            </a:r>
            <a:r>
              <a:rPr lang="ar-EG" sz="8000" b="1" dirty="0">
                <a:ln w="6600">
                  <a:solidFill>
                    <a:sysClr val="windowText" lastClr="000000"/>
                  </a:solidFill>
                  <a:prstDash val="solid"/>
                </a:ln>
                <a:solidFill>
                  <a:schemeClr val="bg1">
                    <a:lumMod val="65000"/>
                  </a:schemeClr>
                </a:solidFill>
                <a:effectLst>
                  <a:outerShdw dist="38100" dir="2700000" algn="tl" rotWithShape="0">
                    <a:schemeClr val="accent2"/>
                  </a:outerShdw>
                </a:effectLst>
                <a:latin typeface="Aptos" panose="020B0004020202020204" pitchFamily="34" charset="0"/>
                <a:cs typeface="Arial" panose="020B0604020202020204" pitchFamily="34" charset="0"/>
              </a:rPr>
              <a:t>عشان يضغط عليك، متستجداهوش يتكلم؛ عيش حياتك واهتماماتك عادي لحد ما يلاقي سلاحه ملوش عازة. </a:t>
            </a:r>
            <a:endParaRPr lang="ar-EG" sz="6600" b="1" dirty="0">
              <a:ln w="6600">
                <a:solidFill>
                  <a:sysClr val="windowText" lastClr="000000"/>
                </a:solidFill>
                <a:prstDash val="solid"/>
              </a:ln>
              <a:solidFill>
                <a:schemeClr val="bg1">
                  <a:lumMod val="65000"/>
                </a:schemeClr>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7737947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6921-71A1-E12B-E6D4-BEC232FF2A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438CFD7-1A73-66B3-B41B-341AAD74F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F050759A-8A5C-681E-06AD-963853B447A2}"/>
              </a:ext>
            </a:extLst>
          </p:cNvPr>
          <p:cNvSpPr txBox="1"/>
          <p:nvPr/>
        </p:nvSpPr>
        <p:spPr>
          <a:xfrm>
            <a:off x="383202" y="-116115"/>
            <a:ext cx="11680373" cy="6496522"/>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solidFill>
                  <a:srgbClr val="0070C0"/>
                </a:solidFill>
                <a:effectLst>
                  <a:glow rad="139700">
                    <a:schemeClr val="accent6">
                      <a:satMod val="175000"/>
                      <a:alpha val="40000"/>
                    </a:schemeClr>
                  </a:glow>
                  <a:outerShdw dist="38100" dir="2700000" algn="tl" rotWithShape="0">
                    <a:schemeClr val="accent2"/>
                  </a:outerShdw>
                </a:effectLst>
                <a:latin typeface="Aptos" panose="020B0004020202020204" pitchFamily="34" charset="0"/>
                <a:cs typeface="Arial" panose="020B0604020202020204" pitchFamily="34" charset="0"/>
              </a:rPr>
              <a:t>•لا تسمح بتحويل الموضوع: </a:t>
            </a:r>
            <a:br>
              <a:rPr lang="en-US" sz="6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br>
            <a:r>
              <a:rPr lang="ar-EG" sz="72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لما تواجهه بغلطه ويجيبلك غلطة من سنتين فاتوا، قوله : "ممكن نناقش أخطائي بعدين، بس إحنا دلوقتي بنتكلم في موضوع النهاردة". </a:t>
            </a:r>
            <a:endParaRPr lang="ar-EG" sz="6000" b="1" dirty="0">
              <a:ln w="6600">
                <a:solidFill>
                  <a:sysClr val="windowText" lastClr="000000"/>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0140764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92DEB-1E83-2A07-C43E-7DA12D0A92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E68C8D-2053-289B-44B1-07639C5B6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C8BC19D9-5A06-7004-3071-6407CFEE6725}"/>
              </a:ext>
            </a:extLst>
          </p:cNvPr>
          <p:cNvSpPr txBox="1"/>
          <p:nvPr/>
        </p:nvSpPr>
        <p:spPr>
          <a:xfrm>
            <a:off x="-130629" y="293915"/>
            <a:ext cx="11680373" cy="5351850"/>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72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•اتفقوا على منع الموبايلات في أوضة النوم أو وقت الأكل : </a:t>
            </a:r>
            <a:br>
              <a:rPr lang="en-US" sz="66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br>
            <a:r>
              <a:rPr lang="ar-EG" sz="8000" b="1" dirty="0">
                <a:ln w="6600">
                  <a:solidFill>
                    <a:sysClr val="windowText" lastClr="000000"/>
                  </a:solidFill>
                  <a:prstDash val="solid"/>
                </a:ln>
                <a:solidFill>
                  <a:schemeClr val="bg1"/>
                </a:solidFill>
                <a:effectLst>
                  <a:outerShdw dist="38100" dir="2700000" algn="tl" rotWithShape="0">
                    <a:schemeClr val="accent2"/>
                  </a:outerShdw>
                </a:effectLst>
                <a:latin typeface="Aptos" panose="020B0004020202020204" pitchFamily="34" charset="0"/>
                <a:cs typeface="Arial" panose="020B0604020202020204" pitchFamily="34" charset="0"/>
              </a:rPr>
              <a:t>•	علشان ميبقاش فيه تباعد رقمي وأنتم علي نفس السفرة والسرير</a:t>
            </a:r>
            <a:endParaRPr lang="ar-EG" sz="6600" b="1" dirty="0">
              <a:ln w="6600">
                <a:solidFill>
                  <a:sysClr val="windowText" lastClr="000000"/>
                </a:solidFill>
                <a:prstDash val="solid"/>
              </a:ln>
              <a:solidFill>
                <a:schemeClr val="bg1"/>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6411416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D8FE9-7D34-BC87-5C6B-557F9BCF5C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4C4705-4DEF-593A-46DB-C6F77142C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pic>
        <p:nvPicPr>
          <p:cNvPr id="5" name="Picture 4">
            <a:extLst>
              <a:ext uri="{FF2B5EF4-FFF2-40B4-BE49-F238E27FC236}">
                <a16:creationId xmlns:a16="http://schemas.microsoft.com/office/drawing/2014/main" id="{1A2F059D-274B-268B-2E08-A485733BC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522" cy="6858000"/>
          </a:xfrm>
          <a:prstGeom prst="rect">
            <a:avLst/>
          </a:prstGeom>
        </p:spPr>
      </p:pic>
      <p:sp>
        <p:nvSpPr>
          <p:cNvPr id="7" name="TextBox 6">
            <a:extLst>
              <a:ext uri="{FF2B5EF4-FFF2-40B4-BE49-F238E27FC236}">
                <a16:creationId xmlns:a16="http://schemas.microsoft.com/office/drawing/2014/main" id="{E7C74C7F-C9BF-B635-C9D5-9A7065E82C32}"/>
              </a:ext>
            </a:extLst>
          </p:cNvPr>
          <p:cNvSpPr txBox="1"/>
          <p:nvPr/>
        </p:nvSpPr>
        <p:spPr>
          <a:xfrm>
            <a:off x="500744" y="855378"/>
            <a:ext cx="8316686" cy="5147243"/>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9600" b="1" dirty="0">
                <a:ln w="6600">
                  <a:solidFill>
                    <a:sysClr val="windowText" lastClr="000000"/>
                  </a:solidFill>
                  <a:prstDash val="solid"/>
                </a:ln>
                <a:solidFill>
                  <a:schemeClr val="tx2">
                    <a:lumMod val="75000"/>
                    <a:lumOff val="25000"/>
                  </a:schemeClr>
                </a:solidFill>
                <a:effectLst>
                  <a:glow rad="228600">
                    <a:schemeClr val="accent2">
                      <a:satMod val="175000"/>
                      <a:alpha val="40000"/>
                    </a:schemeClr>
                  </a:glow>
                  <a:outerShdw dist="38100" dir="2700000" algn="tl" rotWithShape="0">
                    <a:schemeClr val="accent2"/>
                  </a:outerShdw>
                </a:effectLst>
                <a:latin typeface="Aptos" panose="020B0004020202020204" pitchFamily="34" charset="0"/>
                <a:cs typeface="Arial" panose="020B0604020202020204" pitchFamily="34" charset="0"/>
              </a:rPr>
              <a:t>صراعات كبرى:</a:t>
            </a:r>
          </a:p>
          <a:p>
            <a:pPr algn="ctr" rtl="1">
              <a:lnSpc>
                <a:spcPct val="115000"/>
              </a:lnSpc>
              <a:spcAft>
                <a:spcPts val="800"/>
              </a:spcAft>
              <a:buNone/>
            </a:pPr>
            <a:r>
              <a:rPr lang="ar-EG" sz="9600" b="1" dirty="0">
                <a:ln w="6600">
                  <a:solidFill>
                    <a:sysClr val="windowText" lastClr="000000"/>
                  </a:solidFill>
                  <a:prstDash val="solid"/>
                </a:ln>
                <a:solidFill>
                  <a:schemeClr val="tx2">
                    <a:lumMod val="75000"/>
                    <a:lumOff val="25000"/>
                  </a:schemeClr>
                </a:solidFill>
                <a:effectLst>
                  <a:glow rad="228600">
                    <a:schemeClr val="accent2">
                      <a:satMod val="175000"/>
                      <a:alpha val="40000"/>
                    </a:schemeClr>
                  </a:glow>
                  <a:outerShdw dist="38100" dir="2700000" algn="tl" rotWithShape="0">
                    <a:schemeClr val="accent2"/>
                  </a:outerShdw>
                </a:effectLst>
                <a:latin typeface="Aptos" panose="020B0004020202020204" pitchFamily="34" charset="0"/>
                <a:cs typeface="Arial" panose="020B0604020202020204" pitchFamily="34" charset="0"/>
              </a:rPr>
              <a:t> الأهل، الفلوس، والشفافية </a:t>
            </a:r>
            <a:endParaRPr lang="ar-EG" sz="8000" b="1" dirty="0">
              <a:ln w="6600">
                <a:solidFill>
                  <a:sysClr val="windowText" lastClr="000000"/>
                </a:solidFill>
                <a:prstDash val="solid"/>
              </a:ln>
              <a:solidFill>
                <a:schemeClr val="tx2">
                  <a:lumMod val="75000"/>
                  <a:lumOff val="25000"/>
                </a:schemeClr>
              </a:solidFill>
              <a:effectLst>
                <a:glow rad="228600">
                  <a:schemeClr val="accent2">
                    <a:satMod val="175000"/>
                    <a:alpha val="40000"/>
                  </a:schemeClr>
                </a:glow>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018076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159A5-C190-188E-B170-ED1003903A0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98072B5-BF8C-B2E4-0154-6DDFB4C2E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8466B02C-C1FB-0D54-3A9B-C9F825B64B79}"/>
              </a:ext>
            </a:extLst>
          </p:cNvPr>
          <p:cNvSpPr txBox="1"/>
          <p:nvPr/>
        </p:nvSpPr>
        <p:spPr>
          <a:xfrm>
            <a:off x="-130629" y="293915"/>
            <a:ext cx="11680373" cy="590610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•الجواز يعني قطع الحبل العاطفي والمادي مع بيت الأهل: </a:t>
            </a:r>
            <a:br>
              <a:rPr lang="en-US" sz="6600" b="1" dirty="0">
                <a:ln w="6600">
                  <a:solidFill>
                    <a:sysClr val="windowText" lastClr="000000"/>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br>
            <a:r>
              <a:rPr lang="ar-EG" sz="8800" b="1" dirty="0">
                <a:ln w="6600">
                  <a:solidFill>
                    <a:srgbClr val="002060"/>
                  </a:solidFill>
                  <a:prstDash val="solid"/>
                </a:ln>
                <a:solidFill>
                  <a:schemeClr val="tx2">
                    <a:lumMod val="75000"/>
                    <a:lumOff val="25000"/>
                  </a:schemeClr>
                </a:solidFill>
                <a:effectLst>
                  <a:outerShdw dist="38100" dir="2700000" algn="tl" rotWithShape="0">
                    <a:schemeClr val="accent2"/>
                  </a:outerShdw>
                </a:effectLst>
                <a:latin typeface="Aptos" panose="020B0004020202020204" pitchFamily="34" charset="0"/>
                <a:cs typeface="Arial" panose="020B0604020202020204" pitchFamily="34" charset="0"/>
              </a:rPr>
              <a:t>مينفعش جواز ينجح والأهل ليهم كلمة جوه تفاصيل البيت</a:t>
            </a:r>
            <a:r>
              <a:rPr lang="ar-EG" sz="8800" b="1" dirty="0">
                <a:ln w="6600">
                  <a:solidFill>
                    <a:sysClr val="windowText" lastClr="000000"/>
                  </a:solidFill>
                  <a:prstDash val="solid"/>
                </a:ln>
                <a:solidFill>
                  <a:schemeClr val="bg1"/>
                </a:solidFill>
                <a:effectLst>
                  <a:outerShdw dist="38100" dir="2700000" algn="tl" rotWithShape="0">
                    <a:schemeClr val="accent2"/>
                  </a:outerShdw>
                </a:effectLst>
                <a:latin typeface="Aptos" panose="020B0004020202020204" pitchFamily="34" charset="0"/>
                <a:cs typeface="Arial" panose="020B0604020202020204" pitchFamily="34" charset="0"/>
              </a:rPr>
              <a:t>. </a:t>
            </a:r>
            <a:endParaRPr lang="ar-EG" sz="6600" b="1" dirty="0">
              <a:ln w="6600">
                <a:solidFill>
                  <a:sysClr val="windowText" lastClr="000000"/>
                </a:solidFill>
                <a:prstDash val="solid"/>
              </a:ln>
              <a:solidFill>
                <a:schemeClr val="bg1"/>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0917700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19071-0068-1FE6-326B-95E49E6EBC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854DA7-A48D-9216-8031-44DD64560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38100"/>
            <a:ext cx="12185522" cy="6858000"/>
          </a:xfrm>
          <a:prstGeom prst="rect">
            <a:avLst/>
          </a:prstGeom>
        </p:spPr>
      </p:pic>
      <p:sp>
        <p:nvSpPr>
          <p:cNvPr id="7" name="TextBox 6">
            <a:extLst>
              <a:ext uri="{FF2B5EF4-FFF2-40B4-BE49-F238E27FC236}">
                <a16:creationId xmlns:a16="http://schemas.microsoft.com/office/drawing/2014/main" id="{7F25E229-A219-C2C8-B403-3A6AA713E135}"/>
              </a:ext>
            </a:extLst>
          </p:cNvPr>
          <p:cNvSpPr txBox="1"/>
          <p:nvPr/>
        </p:nvSpPr>
        <p:spPr>
          <a:xfrm>
            <a:off x="0" y="-397019"/>
            <a:ext cx="12192000" cy="7629140"/>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7200" b="1" dirty="0">
                <a:ln w="6600">
                  <a:solidFill>
                    <a:schemeClr val="tx1"/>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	كل واحد مسئول عن أهله: </a:t>
            </a:r>
            <a:r>
              <a:rPr lang="ar-EG" sz="7200" b="1"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cs typeface="Arial" panose="020B0604020202020204" pitchFamily="34" charset="0"/>
              </a:rPr>
              <a:t>لو تجاوز من أهل الزوج، الزوج هو اللي يقف ليهم ويحط الحد، </a:t>
            </a:r>
            <a:r>
              <a:rPr lang="ar-EG" sz="7200" b="1" dirty="0">
                <a:ln w="6600">
                  <a:solidFill>
                    <a:schemeClr val="tx1"/>
                  </a:solidFill>
                  <a:prstDash val="solid"/>
                </a:ln>
                <a:solidFill>
                  <a:schemeClr val="accent6">
                    <a:lumMod val="75000"/>
                  </a:schemeClr>
                </a:solidFill>
                <a:effectLst>
                  <a:outerShdw dist="38100" dir="2700000" algn="tl" rotWithShape="0">
                    <a:schemeClr val="accent2"/>
                  </a:outerShdw>
                </a:effectLst>
                <a:latin typeface="Aptos" panose="020B0004020202020204" pitchFamily="34" charset="0"/>
                <a:cs typeface="Arial" panose="020B0604020202020204" pitchFamily="34" charset="0"/>
              </a:rPr>
              <a:t>ولو من أهل الزوجة، هي اللي تقف</a:t>
            </a:r>
            <a:r>
              <a:rPr lang="ar-EG" sz="6600" b="1"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7200" b="1"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cs typeface="Arial" panose="020B0604020202020204" pitchFamily="34" charset="0"/>
              </a:rPr>
              <a:t>ده بيحمي الطرف الثاني من إنه يبان "شرير" ويحافظ على شكلكم كفريق واحد. </a:t>
            </a:r>
            <a:endParaRPr lang="ar-EG" sz="4400" b="1"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9491138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9079-B11B-5A56-3B0A-BA6AE26341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26E180-EDA5-E986-A6A5-A6DF5841A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218357C1-55D2-2D9E-9C82-1022403C644A}"/>
              </a:ext>
            </a:extLst>
          </p:cNvPr>
          <p:cNvSpPr txBox="1"/>
          <p:nvPr/>
        </p:nvSpPr>
        <p:spPr>
          <a:xfrm>
            <a:off x="171968" y="-231869"/>
            <a:ext cx="11848064" cy="715336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chemeClr val="tx1"/>
                  </a:solidFill>
                  <a:prstDash val="solid"/>
                </a:ln>
                <a:solidFill>
                  <a:srgbClr val="C00000"/>
                </a:solidFill>
                <a:effectLst>
                  <a:outerShdw dist="38100" dir="2700000" algn="tl" rotWithShape="0">
                    <a:schemeClr val="accent2"/>
                  </a:outerShdw>
                </a:effectLst>
                <a:highlight>
                  <a:srgbClr val="FFFF00"/>
                </a:highlight>
                <a:latin typeface="Aptos" panose="020B0004020202020204" pitchFamily="34" charset="0"/>
                <a:cs typeface="Arial" panose="020B0604020202020204" pitchFamily="34" charset="0"/>
              </a:rPr>
              <a:t>أسرار البيت خط أحمر: </a:t>
            </a:r>
          </a:p>
          <a:p>
            <a:pPr algn="r" rtl="1">
              <a:lnSpc>
                <a:spcPct val="115000"/>
              </a:lnSpc>
              <a:spcAft>
                <a:spcPts val="800"/>
              </a:spcAft>
              <a:buNone/>
            </a:pPr>
            <a:r>
              <a:rPr lang="ar-EG" sz="80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rPr>
              <a:t>خلافاتكم ومشاكلكم المادية مكانها جوه غرفتكم. الأهل مش بينسوا الإساءة لولادهم حتى بعد ما أنتم تتصالحوا، فبلاش تدخلوهم. </a:t>
            </a:r>
            <a:endParaRPr lang="ar-EG" sz="48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3191192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D0CC6-2C07-2047-E950-7B71C7C5D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7A4FA-931B-203C-C2A4-1C3EEB2021A5}"/>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03927B7F-9A64-A4DC-30DC-192DAD77E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23FE318D-477A-A5CE-E6EC-85B8C52F00FE}"/>
              </a:ext>
            </a:extLst>
          </p:cNvPr>
          <p:cNvSpPr txBox="1"/>
          <p:nvPr/>
        </p:nvSpPr>
        <p:spPr>
          <a:xfrm>
            <a:off x="370114" y="246760"/>
            <a:ext cx="11555186" cy="5443350"/>
          </a:xfrm>
          <a:prstGeom prst="rect">
            <a:avLst/>
          </a:prstGeom>
          <a:noFill/>
        </p:spPr>
        <p:txBody>
          <a:bodyPr wrap="square">
            <a:spAutoFit/>
          </a:bodyPr>
          <a:lstStyle/>
          <a:p>
            <a:pPr algn="r" rtl="1">
              <a:lnSpc>
                <a:spcPct val="115000"/>
              </a:lnSpc>
              <a:spcAft>
                <a:spcPts val="800"/>
              </a:spcAft>
              <a:buNone/>
            </a:pPr>
            <a:r>
              <a:rPr lang="ar-EG" sz="60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عندما دخل الهيكل ووجد تجار الحمام والصيارفة قد حولوا بيت الصلاة إلى مغارة لصوص، صنع سوطاً من حبال وطرد الجميع وقلب موائدهم </a:t>
            </a:r>
            <a:r>
              <a:rPr lang="ar-EG" sz="6000" b="1" kern="100"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(يوحنا 2: 15).</a:t>
            </a:r>
          </a:p>
          <a:p>
            <a:pPr algn="r" rtl="1">
              <a:lnSpc>
                <a:spcPct val="115000"/>
              </a:lnSpc>
              <a:spcAft>
                <a:spcPts val="800"/>
              </a:spcAft>
              <a:buNone/>
            </a:pPr>
            <a:r>
              <a:rPr lang="ar-EG" sz="60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6000" b="1" kern="100"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الدرس: المحبة لا تعني السلبية؛ </a:t>
            </a:r>
          </a:p>
        </p:txBody>
      </p:sp>
    </p:spTree>
    <p:extLst>
      <p:ext uri="{BB962C8B-B14F-4D97-AF65-F5344CB8AC3E}">
        <p14:creationId xmlns:p14="http://schemas.microsoft.com/office/powerpoint/2010/main" val="226479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65CB-3907-C334-DE3D-5006FC5229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C9A1BF-2F41-8C35-5376-CC2DA4EF1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949000A8-2313-4CEE-3938-68C0040E3A93}"/>
              </a:ext>
            </a:extLst>
          </p:cNvPr>
          <p:cNvSpPr txBox="1"/>
          <p:nvPr/>
        </p:nvSpPr>
        <p:spPr>
          <a:xfrm>
            <a:off x="171968" y="0"/>
            <a:ext cx="11848064" cy="5737596"/>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chemeClr val="tx1"/>
                  </a:solidFill>
                  <a:prstDash val="solid"/>
                </a:ln>
                <a:solidFill>
                  <a:srgbClr val="C00000"/>
                </a:solidFill>
                <a:effectLst>
                  <a:outerShdw dist="38100" dir="2700000" algn="tl" rotWithShape="0">
                    <a:schemeClr val="accent2"/>
                  </a:outerShdw>
                </a:effectLst>
                <a:latin typeface="Aptos" panose="020B0004020202020204" pitchFamily="34" charset="0"/>
                <a:cs typeface="Arial" panose="020B0604020202020204" pitchFamily="34" charset="0"/>
              </a:rPr>
              <a:t>• المال مرآة للطباع: </a:t>
            </a:r>
          </a:p>
          <a:p>
            <a:pPr algn="r" rtl="1">
              <a:lnSpc>
                <a:spcPct val="115000"/>
              </a:lnSpc>
              <a:spcAft>
                <a:spcPts val="800"/>
              </a:spcAft>
              <a:buNone/>
            </a:pPr>
            <a:r>
              <a:rPr lang="ar-EG" sz="80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rPr>
              <a:t>الخناق على الفلوس بيبقى في أصله خناق على القيم (حد عاوز أمان وحد عاوز يتبسط ). </a:t>
            </a:r>
            <a:endParaRPr lang="ar-EG" sz="48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94526699"/>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8B62-469C-ECB7-8F59-81EA0CCF595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6E7AD8-016F-5F64-0A41-6134325F1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pic>
        <p:nvPicPr>
          <p:cNvPr id="4" name="Picture 3">
            <a:extLst>
              <a:ext uri="{FF2B5EF4-FFF2-40B4-BE49-F238E27FC236}">
                <a16:creationId xmlns:a16="http://schemas.microsoft.com/office/drawing/2014/main" id="{6E12FA14-5DF1-AA1D-46A6-F11FB9801642}"/>
              </a:ext>
            </a:extLst>
          </p:cNvPr>
          <p:cNvPicPr>
            <a:picLocks noChangeAspect="1"/>
          </p:cNvPicPr>
          <p:nvPr/>
        </p:nvPicPr>
        <p:blipFill>
          <a:blip r:embed="rId3"/>
          <a:stretch>
            <a:fillRect/>
          </a:stretch>
        </p:blipFill>
        <p:spPr>
          <a:xfrm>
            <a:off x="0" y="0"/>
            <a:ext cx="1081219" cy="181791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65B1379-D729-21AB-8A42-5AC46F80735E}"/>
              </a:ext>
            </a:extLst>
          </p:cNvPr>
          <p:cNvSpPr txBox="1"/>
          <p:nvPr/>
        </p:nvSpPr>
        <p:spPr>
          <a:xfrm>
            <a:off x="-432189" y="908957"/>
            <a:ext cx="11848064" cy="536390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8800" b="1"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الميزانية "حكم نزيه"</a:t>
            </a:r>
            <a:r>
              <a:rPr lang="ar-EG" sz="88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rPr>
              <a:t>، </a:t>
            </a:r>
            <a:r>
              <a:rPr lang="ar-EG" sz="72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rPr>
              <a:t>لما نقول "لأ" لانها بتعكس ارقام حقيقية مكتوبة مش تضييق وتحكم في شريك الحياة. </a:t>
            </a:r>
            <a:endParaRPr lang="ar-EG" sz="44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0E211EF-71E4-20AB-8AAF-E088E7B68970}"/>
              </a:ext>
            </a:extLst>
          </p:cNvPr>
          <p:cNvPicPr>
            <a:picLocks noChangeAspect="1"/>
          </p:cNvPicPr>
          <p:nvPr/>
        </p:nvPicPr>
        <p:blipFill>
          <a:blip r:embed="rId4"/>
          <a:stretch>
            <a:fillRect/>
          </a:stretch>
        </p:blipFill>
        <p:spPr>
          <a:xfrm>
            <a:off x="10642990" y="0"/>
            <a:ext cx="1545771" cy="2069616"/>
          </a:xfrm>
          <a:prstGeom prst="ellipse">
            <a:avLst/>
          </a:prstGeom>
          <a:ln>
            <a:noFill/>
          </a:ln>
          <a:effectLst>
            <a:softEdge rad="112500"/>
          </a:effectLst>
        </p:spPr>
      </p:pic>
    </p:spTree>
    <p:extLst>
      <p:ext uri="{BB962C8B-B14F-4D97-AF65-F5344CB8AC3E}">
        <p14:creationId xmlns:p14="http://schemas.microsoft.com/office/powerpoint/2010/main" val="1198863381"/>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31F7C-23FB-9158-F613-6C18F29C95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D50399-C829-2C33-E716-07911F39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5B6878D3-626B-DB7D-1488-D15A975F72B5}"/>
              </a:ext>
            </a:extLst>
          </p:cNvPr>
          <p:cNvSpPr txBox="1"/>
          <p:nvPr/>
        </p:nvSpPr>
        <p:spPr>
          <a:xfrm>
            <a:off x="-328775" y="-270328"/>
            <a:ext cx="11848064" cy="6740691"/>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	مصروف شخصي : </a:t>
            </a:r>
            <a:endParaRPr lang="en-US" sz="88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endParaRPr>
          </a:p>
          <a:p>
            <a:pPr algn="r" rtl="1">
              <a:lnSpc>
                <a:spcPct val="115000"/>
              </a:lnSpc>
              <a:spcAft>
                <a:spcPts val="800"/>
              </a:spcAft>
              <a:buNone/>
            </a:pPr>
            <a:r>
              <a:rPr lang="ar-EG" sz="72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rPr>
              <a:t>لازم كل واحد يكون عنده مبلغ صغير بتاعه يصرفه من غير ما يقدم كشف حساب للثاني، ده بيحمي الكرامة والاستقلالية. </a:t>
            </a:r>
            <a:endParaRPr lang="ar-EG" sz="44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77404720"/>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59598-4C5A-584F-C0B8-89586B4F64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D13593-0379-B6EE-5F0F-26DBA7AD6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4F6948C6-F370-5E6A-3DA0-4986B041E88B}"/>
              </a:ext>
            </a:extLst>
          </p:cNvPr>
          <p:cNvSpPr txBox="1"/>
          <p:nvPr/>
        </p:nvSpPr>
        <p:spPr>
          <a:xfrm>
            <a:off x="-350546" y="-119742"/>
            <a:ext cx="12422804" cy="556908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الخيانة بتبدأ عاطفياً: </a:t>
            </a:r>
            <a:endParaRPr lang="en-US" sz="8800" b="1"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endParaRPr>
          </a:p>
          <a:p>
            <a:pPr algn="r" rtl="1">
              <a:lnSpc>
                <a:spcPct val="115000"/>
              </a:lnSpc>
              <a:spcAft>
                <a:spcPts val="800"/>
              </a:spcAft>
              <a:buNone/>
            </a:pPr>
            <a:r>
              <a:rPr lang="ar-EG" sz="72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rPr>
              <a:t>مش بتبدأ من السرير، بتبدأ لما تفتح </a:t>
            </a:r>
          </a:p>
          <a:p>
            <a:pPr algn="r" rtl="1">
              <a:lnSpc>
                <a:spcPct val="115000"/>
              </a:lnSpc>
              <a:spcAft>
                <a:spcPts val="800"/>
              </a:spcAft>
              <a:buNone/>
            </a:pPr>
            <a:r>
              <a:rPr lang="ar-EG" sz="72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rPr>
              <a:t>قلبك وتدي أسرارك وفضفضتك لشخص بره الجواز وتحرم منها شريك حياتك. </a:t>
            </a:r>
            <a:endParaRPr lang="ar-EG" sz="4400" b="1" dirty="0">
              <a:ln w="6600">
                <a:solidFill>
                  <a:schemeClr val="tx1"/>
                </a:solidFill>
                <a:prstDash val="solid"/>
              </a:ln>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136713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A4700-AFD1-9C99-0816-38A0EB01D4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CA1D5A-FB48-91CD-9CF2-9F9A2535A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490113EF-E9D9-6EFA-DFCA-D9470DC508DE}"/>
              </a:ext>
            </a:extLst>
          </p:cNvPr>
          <p:cNvSpPr txBox="1"/>
          <p:nvPr/>
        </p:nvSpPr>
        <p:spPr>
          <a:xfrm>
            <a:off x="-230800" y="-141514"/>
            <a:ext cx="12422804" cy="684328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الشفافية الرقمية بعد الصدمة: </a:t>
            </a:r>
          </a:p>
          <a:p>
            <a:pPr algn="r" rtl="1">
              <a:lnSpc>
                <a:spcPct val="115000"/>
              </a:lnSpc>
              <a:spcAft>
                <a:spcPts val="800"/>
              </a:spcAft>
              <a:buNone/>
            </a:pPr>
            <a:r>
              <a:rPr lang="ar-EG" sz="72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لو حصل شرخ في الثقة أو خيانة، </a:t>
            </a:r>
          </a:p>
          <a:p>
            <a:pPr algn="r" rtl="1">
              <a:lnSpc>
                <a:spcPct val="115000"/>
              </a:lnSpc>
              <a:spcAft>
                <a:spcPts val="800"/>
              </a:spcAft>
              <a:buNone/>
            </a:pPr>
            <a:r>
              <a:rPr lang="ar-EG" sz="72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 من حق الطرف المتضرر فتح الموبايل ومعرفة التحركات. ده مش تجسس، ده بروتوكول علاج مؤقت لإعادة بناء الأمان. </a:t>
            </a:r>
            <a:endParaRPr lang="ar-EG" sz="44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9141699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8F3A2-D5B6-A9CE-F00F-4F67AC463C9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EA61A4-E68A-3440-5B63-5BF29838B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F80C5B99-7D1A-2803-1012-27B020E2DC98}"/>
              </a:ext>
            </a:extLst>
          </p:cNvPr>
          <p:cNvSpPr txBox="1"/>
          <p:nvPr/>
        </p:nvSpPr>
        <p:spPr>
          <a:xfrm>
            <a:off x="0" y="0"/>
            <a:ext cx="11800114" cy="5737596"/>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	المواد الإباحية والسوشيال ميديا</a:t>
            </a:r>
            <a:r>
              <a:rPr lang="ar-EG" sz="8000" b="1"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a:t>
            </a:r>
          </a:p>
          <a:p>
            <a:pPr algn="r" rtl="1">
              <a:lnSpc>
                <a:spcPct val="115000"/>
              </a:lnSpc>
              <a:spcAft>
                <a:spcPts val="800"/>
              </a:spcAft>
              <a:buNone/>
            </a:pPr>
            <a:r>
              <a:rPr lang="ar-EG" sz="80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صور فيديو: بيبوظ الرضا عن الزوج الواقعي وبيخلق معايير وهمية بتهد البيوت. . </a:t>
            </a:r>
            <a:endParaRPr lang="ar-EG" sz="48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67358714"/>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3570B-6353-D92D-79FC-79B11BC6C9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BC912F-2729-DCA6-5854-0262F7944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7B8A1AD2-6971-C52C-6171-7797F4051CAF}"/>
              </a:ext>
            </a:extLst>
          </p:cNvPr>
          <p:cNvSpPr txBox="1"/>
          <p:nvPr/>
        </p:nvSpPr>
        <p:spPr>
          <a:xfrm>
            <a:off x="0" y="587828"/>
            <a:ext cx="11800114" cy="4321824"/>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0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	الاعتذار بالافعال مش بالكلام</a:t>
            </a:r>
            <a:r>
              <a:rPr lang="ar-EG" sz="8000" b="1"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cs typeface="Arial" panose="020B0604020202020204" pitchFamily="34" charset="0"/>
              </a:rPr>
              <a:t>:  </a:t>
            </a:r>
          </a:p>
          <a:p>
            <a:pPr algn="r" rtl="1">
              <a:lnSpc>
                <a:spcPct val="115000"/>
              </a:lnSpc>
              <a:spcAft>
                <a:spcPts val="800"/>
              </a:spcAft>
              <a:buNone/>
            </a:pPr>
            <a:r>
              <a:rPr lang="ar-EG" sz="80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كلمة أسف ونعدي مبترجعش الثقة انما بترجع لما السلوكيات بتتغير</a:t>
            </a:r>
            <a:endParaRPr lang="ar-EG" sz="48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47332394"/>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D9819-89CD-B087-6510-EB3FA3C3E8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5F1834E-B329-5C18-9F34-310C457D9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7" name="TextBox 6">
            <a:extLst>
              <a:ext uri="{FF2B5EF4-FFF2-40B4-BE49-F238E27FC236}">
                <a16:creationId xmlns:a16="http://schemas.microsoft.com/office/drawing/2014/main" id="{3768D72C-49DB-0CEB-25FD-D2BEB286C742}"/>
              </a:ext>
            </a:extLst>
          </p:cNvPr>
          <p:cNvSpPr txBox="1"/>
          <p:nvPr/>
        </p:nvSpPr>
        <p:spPr>
          <a:xfrm>
            <a:off x="0" y="0"/>
            <a:ext cx="11996057" cy="663809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r" rtl="1">
              <a:lnSpc>
                <a:spcPct val="115000"/>
              </a:lnSpc>
              <a:spcAft>
                <a:spcPts val="800"/>
              </a:spcAft>
              <a:buNone/>
            </a:pPr>
            <a:r>
              <a:rPr lang="ar-EG" sz="88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	الأمان الجسدي خط أحمر: </a:t>
            </a:r>
            <a:r>
              <a:rPr lang="ar-EG" sz="72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rPr>
              <a:t>ألاذى الجسدي و التهديد بالعنف مفيش فيه نقاش أو مرونة؛ الحل هو الانفصال المكاني فوراً والاستعانة بالأهل أو السلطات، الأمان يسبق استمرار الجواز. </a:t>
            </a:r>
          </a:p>
        </p:txBody>
      </p:sp>
    </p:spTree>
    <p:extLst>
      <p:ext uri="{BB962C8B-B14F-4D97-AF65-F5344CB8AC3E}">
        <p14:creationId xmlns:p14="http://schemas.microsoft.com/office/powerpoint/2010/main" val="1198197619"/>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6E047-0A19-779C-2240-1AC2A20F318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693D89C-575C-89D8-FB9A-A6AEC885BB96}"/>
              </a:ext>
            </a:extLst>
          </p:cNvPr>
          <p:cNvSpPr txBox="1"/>
          <p:nvPr/>
        </p:nvSpPr>
        <p:spPr>
          <a:xfrm>
            <a:off x="-163285" y="1817914"/>
            <a:ext cx="11996057" cy="1517210"/>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أسئلة صح وخطأ</a:t>
            </a:r>
            <a:endParaRPr lang="ar-EG" sz="7200" b="1" dirty="0">
              <a:ln w="6600">
                <a:solidFill>
                  <a:schemeClr val="tx1"/>
                </a:solidFill>
                <a:prstDash val="solid"/>
              </a:ln>
              <a:solidFill>
                <a:srgbClr val="0070C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713145778"/>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8233A-1702-EBB3-240B-19BABC90B6D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51660FB-80D7-3623-5F8F-FC35F8DC702E}"/>
              </a:ext>
            </a:extLst>
          </p:cNvPr>
          <p:cNvSpPr txBox="1"/>
          <p:nvPr/>
        </p:nvSpPr>
        <p:spPr>
          <a:xfrm>
            <a:off x="-21771" y="8490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عجز أحد الطرفين عن قول كلمة "لا" يحمي الزواج من الإحباط والمرارة على المدى الطويل.</a:t>
            </a:r>
          </a:p>
        </p:txBody>
      </p:sp>
    </p:spTree>
    <p:extLst>
      <p:ext uri="{BB962C8B-B14F-4D97-AF65-F5344CB8AC3E}">
        <p14:creationId xmlns:p14="http://schemas.microsoft.com/office/powerpoint/2010/main" val="9086046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5187E-AC22-C9A8-8A82-7F26A9697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21B68-EFF8-5D7D-B169-8642E3853FDB}"/>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3BDC79FC-E5F0-4CD4-EEFF-39E7A538A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FDE3C0BC-9D5F-4E32-71BB-C0472732DF8C}"/>
              </a:ext>
            </a:extLst>
          </p:cNvPr>
          <p:cNvSpPr txBox="1"/>
          <p:nvPr/>
        </p:nvSpPr>
        <p:spPr>
          <a:xfrm>
            <a:off x="370114" y="246760"/>
            <a:ext cx="11555186" cy="6687985"/>
          </a:xfrm>
          <a:prstGeom prst="rect">
            <a:avLst/>
          </a:prstGeom>
          <a:noFill/>
        </p:spPr>
        <p:txBody>
          <a:bodyPr wrap="square">
            <a:spAutoFit/>
          </a:bodyPr>
          <a:lstStyle/>
          <a:p>
            <a:pPr algn="r" rtl="1">
              <a:lnSpc>
                <a:spcPct val="115000"/>
              </a:lnSpc>
              <a:spcAft>
                <a:spcPts val="800"/>
              </a:spcAft>
              <a:buNone/>
            </a:pPr>
            <a:r>
              <a:rPr lang="ar-EG" sz="48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عندما أعلن لتلاميذه أنه ينبغي أن يتألم ويموت، أخذه بطرس جانباً وبدأ ينتهره قائلاً: "حَاشَاكَ يَا رَبُّ! لاَ يَكُونُ لَكَ هَذَا!"، فالتفت المسيح وانتهره بحسم شديد: "اذْهَبْ عَنِّي يَا شَيْطَانُ! أَنْتَ مَعْثَرَةٌ لِي" </a:t>
            </a:r>
            <a:r>
              <a:rPr lang="ar-EG" sz="4800" b="1" kern="100"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(متى 16: 22).</a:t>
            </a:r>
          </a:p>
          <a:p>
            <a:pPr algn="r" rtl="1">
              <a:lnSpc>
                <a:spcPct val="115000"/>
              </a:lnSpc>
              <a:spcAft>
                <a:spcPts val="800"/>
              </a:spcAft>
              <a:buNone/>
            </a:pPr>
            <a:r>
              <a:rPr lang="ar-EG" sz="4800" b="1" kern="100"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a:t>
            </a:r>
            <a:r>
              <a:rPr lang="ar-EG" sz="5400" b="1" kern="100"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a:t>
            </a:r>
            <a:r>
              <a:rPr lang="ar-EG" sz="6000" b="1" kern="100" dirty="0">
                <a:ln w="6600">
                  <a:solidFill>
                    <a:schemeClr val="tx1"/>
                  </a:solidFill>
                  <a:prstDash val="solid"/>
                </a:ln>
                <a:solidFill>
                  <a:schemeClr val="tx2">
                    <a:lumMod val="50000"/>
                    <a:lumOff val="50000"/>
                  </a:schemeClr>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الدرس: ضع حداً حاسماً للأصدقاء والمقربين الذين - بدافع العاطفة والشفقة - يثنوك عن مسار الواجب والمسؤولية الصعبة.</a:t>
            </a:r>
            <a:endParaRPr lang="ar-EG" sz="4800" b="1" kern="100" dirty="0">
              <a:ln w="6600">
                <a:solidFill>
                  <a:schemeClr val="tx1"/>
                </a:solidFill>
                <a:prstDash val="solid"/>
              </a:ln>
              <a:solidFill>
                <a:schemeClr val="tx2">
                  <a:lumMod val="50000"/>
                  <a:lumOff val="50000"/>
                </a:schemeClr>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62360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2C26-CAB4-A7E9-D1A6-E7868262AB7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A2CE9E-6C09-2794-322A-C6F239F0A65D}"/>
              </a:ext>
            </a:extLst>
          </p:cNvPr>
          <p:cNvSpPr txBox="1"/>
          <p:nvPr/>
        </p:nvSpPr>
        <p:spPr>
          <a:xfrm>
            <a:off x="-21771" y="8490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(العجز عن قول "لا" يولد مرارة وسخطاً دفيناً يدمر القرب الحميم تدريجياً). </a:t>
            </a:r>
          </a:p>
        </p:txBody>
      </p:sp>
    </p:spTree>
    <p:extLst>
      <p:ext uri="{BB962C8B-B14F-4D97-AF65-F5344CB8AC3E}">
        <p14:creationId xmlns:p14="http://schemas.microsoft.com/office/powerpoint/2010/main" val="3697374962"/>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4E3A-FA30-3FEE-DBD7-1645CC48F87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F927739-1E60-2949-E40B-2BBF4CD55F1B}"/>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س4: الحب وحده كافٍ تماماً لنمو العلاقة وازدهارها دون الحاجة لعناصر أخرى كالحرية والمسؤولية.</a:t>
            </a:r>
          </a:p>
        </p:txBody>
      </p:sp>
    </p:spTree>
    <p:extLst>
      <p:ext uri="{BB962C8B-B14F-4D97-AF65-F5344CB8AC3E}">
        <p14:creationId xmlns:p14="http://schemas.microsoft.com/office/powerpoint/2010/main" val="1179344414"/>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752BD-BF7B-758C-7401-21AEACCAE8A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2C694CB-91FF-B21A-FDA0-68197B4AEAA1}"/>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(الحب بلا حرية ومسؤولية يتحول إلى صراع سيطرة ويموت بفعل الخوف). </a:t>
            </a:r>
          </a:p>
        </p:txBody>
      </p:sp>
    </p:spTree>
    <p:extLst>
      <p:ext uri="{BB962C8B-B14F-4D97-AF65-F5344CB8AC3E}">
        <p14:creationId xmlns:p14="http://schemas.microsoft.com/office/powerpoint/2010/main" val="3362514965"/>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FC458-438F-A7CC-4AA4-5932F027098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474C481-718E-0F0C-B460-EF2CCBF66168}"/>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التضحيات المستمرة والتنازلات غير المشروطة لإرضاء شريك مسيطر تجلب المحبة والتقدير.</a:t>
            </a:r>
          </a:p>
        </p:txBody>
      </p:sp>
    </p:spTree>
    <p:extLst>
      <p:ext uri="{BB962C8B-B14F-4D97-AF65-F5344CB8AC3E}">
        <p14:creationId xmlns:p14="http://schemas.microsoft.com/office/powerpoint/2010/main" val="3145265324"/>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96128EB9-3FB3-3C28-C337-50C7C5E79EB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042A59D-945A-FC9F-75B6-D6944921605A}"/>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a:t>
            </a:r>
            <a:r>
              <a:rPr lang="ar-EG" sz="8800" b="1">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(تؤدي بالتبعية إلى الغضب، السخط، وفقدان الهوية والانسحاب العاطفي). </a:t>
            </a:r>
            <a:endPar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05460479"/>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D41E64DA-4168-480F-9952-EA359EF9296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58A8F97-A244-5144-E7C3-F594F557E24B}"/>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عبارة "أنا تصرفت بهذا الأسلوب السيئ... بسببك أنت" هي دليل نضج عاطفي كبير.</a:t>
            </a:r>
          </a:p>
        </p:txBody>
      </p:sp>
    </p:spTree>
    <p:extLst>
      <p:ext uri="{BB962C8B-B14F-4D97-AF65-F5344CB8AC3E}">
        <p14:creationId xmlns:p14="http://schemas.microsoft.com/office/powerpoint/2010/main" val="3093246341"/>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06467703-C7B6-525B-AFD6-11E0A3937B8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B0C1488-3A44-F348-C7A2-DF1586A935E5}"/>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(هي العائق الأكبر أمام النضج، وهي آلية إسقاط وتهرب من المسؤولية الشخصية). </a:t>
            </a:r>
          </a:p>
        </p:txBody>
      </p:sp>
    </p:spTree>
    <p:extLst>
      <p:ext uri="{BB962C8B-B14F-4D97-AF65-F5344CB8AC3E}">
        <p14:creationId xmlns:p14="http://schemas.microsoft.com/office/powerpoint/2010/main" val="2436089783"/>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CB5EF5E2-42AD-B594-B8DF-D86F5635973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F69D414-ABA9-3E04-71B5-D6CD51676F26}"/>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لكي تكون كلمة "نعم" ذات قيمة وحقيقية، يجب أن يمتلك الفرد القدرة على قول "لا" بحرية.</a:t>
            </a:r>
          </a:p>
        </p:txBody>
      </p:sp>
    </p:spTree>
    <p:extLst>
      <p:ext uri="{BB962C8B-B14F-4D97-AF65-F5344CB8AC3E}">
        <p14:creationId xmlns:p14="http://schemas.microsoft.com/office/powerpoint/2010/main" val="3828946794"/>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8F3CF2FE-F607-F358-1863-122DB11FD1D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8B7ACBA-4DFC-E104-C352-3F9FA045B84B}"/>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صح. (الامتثال الخائف يجعل الـ "نعم" مزيفة وجوفاء وخالية من الود الحقيقي). </a:t>
            </a:r>
          </a:p>
        </p:txBody>
      </p:sp>
    </p:spTree>
    <p:extLst>
      <p:ext uri="{BB962C8B-B14F-4D97-AF65-F5344CB8AC3E}">
        <p14:creationId xmlns:p14="http://schemas.microsoft.com/office/powerpoint/2010/main" val="2753287760"/>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41181E01-4CFB-383A-1E55-99284382663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29967D9-F30F-23DD-31C5-A05FE7A2A8EE}"/>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رد الفعل الغاضب أو الصمت العقابي عند سماع كلمة "لا" من الشريك يعكس احتراماً لحدوده.</a:t>
            </a:r>
          </a:p>
        </p:txBody>
      </p:sp>
    </p:spTree>
    <p:extLst>
      <p:ext uri="{BB962C8B-B14F-4D97-AF65-F5344CB8AC3E}">
        <p14:creationId xmlns:p14="http://schemas.microsoft.com/office/powerpoint/2010/main" val="20172143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4D8D-01FB-B2E9-1367-A113D2B62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7A2AB-0BD2-6B3C-E79B-D844A8D49719}"/>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62327D5F-41A1-FC30-CE37-11DDCAB79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1A1EA964-049B-293F-6EED-998AAFACD08E}"/>
              </a:ext>
            </a:extLst>
          </p:cNvPr>
          <p:cNvSpPr txBox="1"/>
          <p:nvPr/>
        </p:nvSpPr>
        <p:spPr>
          <a:xfrm>
            <a:off x="0" y="-145125"/>
            <a:ext cx="12023272" cy="6373027"/>
          </a:xfrm>
          <a:prstGeom prst="rect">
            <a:avLst/>
          </a:prstGeom>
          <a:noFill/>
        </p:spPr>
        <p:txBody>
          <a:bodyPr wrap="square">
            <a:spAutoFit/>
          </a:bodyPr>
          <a:lstStyle/>
          <a:p>
            <a:pPr algn="r" rtl="1">
              <a:lnSpc>
                <a:spcPct val="115000"/>
              </a:lnSpc>
              <a:spcAft>
                <a:spcPts val="800"/>
              </a:spcAft>
              <a:buNone/>
            </a:pPr>
            <a:r>
              <a:rPr lang="ar-EG" sz="6000" b="1" kern="100"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قال له واحد</a:t>
            </a:r>
            <a:r>
              <a:rPr lang="ar-EG" sz="60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"يَا مُعَلِّمُ، قُلْ لأَخِي أَنْ يُقَاسِمَنِي الْمِيرَاثَ". فرفض المسيح التدخل في هذا النزاع وقالً: "يَا إِنْسَانُ، مَنْ أَقَامَنِي عَلَيْكُمَا قَاضِياً أَوْ مُقَسِّماً؟" </a:t>
            </a:r>
            <a:r>
              <a:rPr lang="ar-EG" sz="6000" b="1" kern="100" dirty="0">
                <a:ln w="6600">
                  <a:solidFill>
                    <a:schemeClr val="tx1"/>
                  </a:solidFill>
                  <a:prstDash val="solid"/>
                </a:ln>
                <a:solidFill>
                  <a:srgbClr val="FFFF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(لوقا 12: 13). </a:t>
            </a:r>
            <a:r>
              <a:rPr lang="ar-EG" sz="6000" b="1" kern="100"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الدرس: لا تتورط في لعب دور مصلح و قاضي في مشاكل خارجة عن نطاق مسؤوليتك وتخصصك.</a:t>
            </a:r>
            <a:endParaRPr lang="ar-EG" sz="5400" b="1" kern="100"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73191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4E63F942-7534-C2A8-6A5C-69EC0BCCFB5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A23E12C-C1CC-4B57-620A-796C2A0CA794}"/>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(يعكس رغبة واضحة في السيطرة والتحكم ورفضاً لحرية الآخر). </a:t>
            </a:r>
          </a:p>
        </p:txBody>
      </p:sp>
    </p:spTree>
    <p:extLst>
      <p:ext uri="{BB962C8B-B14F-4D97-AF65-F5344CB8AC3E}">
        <p14:creationId xmlns:p14="http://schemas.microsoft.com/office/powerpoint/2010/main" val="2144738516"/>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D203BFFF-D08C-E44F-ECE2-65D10804A7C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064AE84-BF8F-1169-44F3-E4016BE9323F}"/>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س15: حماية الشريك المستهتر من نتائج أفعاله وتغطية أخطائه المالية باستمرار هو قمة الحب الصحي.</a:t>
            </a:r>
          </a:p>
        </p:txBody>
      </p:sp>
    </p:spTree>
    <p:extLst>
      <p:ext uri="{BB962C8B-B14F-4D97-AF65-F5344CB8AC3E}">
        <p14:creationId xmlns:p14="http://schemas.microsoft.com/office/powerpoint/2010/main" val="3231204644"/>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8D12D141-C9F2-FF09-788F-42C8A50112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7740D29-F1A4-4E65-8237-03B18787D59A}"/>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(هذا يسمى "إعانة مدمنة" أو إنقاذاً مرضياً يمنع الطرف الآخر من النضج والتعلم).</a:t>
            </a:r>
          </a:p>
        </p:txBody>
      </p:sp>
    </p:spTree>
    <p:extLst>
      <p:ext uri="{BB962C8B-B14F-4D97-AF65-F5344CB8AC3E}">
        <p14:creationId xmlns:p14="http://schemas.microsoft.com/office/powerpoint/2010/main" val="3968557926"/>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BC398F10-DA1C-89AD-3FA2-EC83405BC37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21E523A-D07D-0354-43ED-6B31308F7F48}"/>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"قانون السبب والنتيجة" (الحصاد) يعني علائقياً أن يترك الشريك ليواجه النتائج الطبيعية لقراراته.</a:t>
            </a:r>
          </a:p>
        </p:txBody>
      </p:sp>
    </p:spTree>
    <p:extLst>
      <p:ext uri="{BB962C8B-B14F-4D97-AF65-F5344CB8AC3E}">
        <p14:creationId xmlns:p14="http://schemas.microsoft.com/office/powerpoint/2010/main" val="3503938744"/>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869B8AFC-120A-760B-A3D9-B333743CDF5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EB01479-4D19-66F5-5E87-B02CB7F57DF6}"/>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صح. (مواجهة ألم العواقب الطبيعية هو المحفز الأقوى والأسرع لتغيير السلوك السيئ).</a:t>
            </a:r>
          </a:p>
        </p:txBody>
      </p:sp>
    </p:spTree>
    <p:extLst>
      <p:ext uri="{BB962C8B-B14F-4D97-AF65-F5344CB8AC3E}">
        <p14:creationId xmlns:p14="http://schemas.microsoft.com/office/powerpoint/2010/main" val="3875626815"/>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3EE45558-3181-541A-76DB-A635F24A045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7D1EE62-DFF5-0356-27B6-6F802ECCC95D}"/>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نحن مسؤولون "أمام" بعضنا بعضاً في المحبة والدعم، ولكننا لسنا مسؤولين "عن" مزاج وسعادة الآخر.</a:t>
            </a:r>
          </a:p>
        </p:txBody>
      </p:sp>
    </p:spTree>
    <p:extLst>
      <p:ext uri="{BB962C8B-B14F-4D97-AF65-F5344CB8AC3E}">
        <p14:creationId xmlns:p14="http://schemas.microsoft.com/office/powerpoint/2010/main" val="193714668"/>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C9D3539-7ED8-4D77-DB0F-A0448C0F372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68B30FA-9E6A-0EBB-CA5C-D31E157FB2C9}"/>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صح. (هذا التمييز يمنع الاستنزاف العاطفي والاعتمادية المرضية بين الزوجين).</a:t>
            </a:r>
          </a:p>
        </p:txBody>
      </p:sp>
    </p:spTree>
    <p:extLst>
      <p:ext uri="{BB962C8B-B14F-4D97-AF65-F5344CB8AC3E}">
        <p14:creationId xmlns:p14="http://schemas.microsoft.com/office/powerpoint/2010/main" val="1178394321"/>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E0FC6AB-C950-C6FD-4FE8-3AAAAC5D56A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BC7C55-A5E9-F72D-28C7-AF83F3B6B480}"/>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"الأثقال اليومية العادية" كضبط النفس وإدارة الواجبات الشخصية يجب أن يحملها الشريكان معاً دائماً.</a:t>
            </a:r>
          </a:p>
        </p:txBody>
      </p:sp>
    </p:spTree>
    <p:extLst>
      <p:ext uri="{BB962C8B-B14F-4D97-AF65-F5344CB8AC3E}">
        <p14:creationId xmlns:p14="http://schemas.microsoft.com/office/powerpoint/2010/main" val="3355691291"/>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3F25C0F-4CF8-451F-79B6-8FA83066695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D7B7907-6884-4940-B2AF-0FF4D00276EA}"/>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(الأثقال العادية مسؤولية كل فرد بمفرده، أما الأحمال الكارثية الطارئة فهي ما نتشاركه).</a:t>
            </a:r>
          </a:p>
        </p:txBody>
      </p:sp>
    </p:spTree>
    <p:extLst>
      <p:ext uri="{BB962C8B-B14F-4D97-AF65-F5344CB8AC3E}">
        <p14:creationId xmlns:p14="http://schemas.microsoft.com/office/powerpoint/2010/main" val="4224901930"/>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4330556-797F-FA6A-3C0B-5EF65B21B42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467478D-432E-F43D-40D4-9680563F2669}"/>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يمتلك الإنسان القوة بنسبة 100% لتغيير طباع، وأفكار، وقلب شريك حياته إذا ألح عليه بالصراخ.</a:t>
            </a:r>
          </a:p>
        </p:txBody>
      </p:sp>
    </p:spTree>
    <p:extLst>
      <p:ext uri="{BB962C8B-B14F-4D97-AF65-F5344CB8AC3E}">
        <p14:creationId xmlns:p14="http://schemas.microsoft.com/office/powerpoint/2010/main" val="38780258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70FFB-32CD-2C8A-9AF9-47328D8DF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8231F-E58F-F4D4-93D9-69384FD69FFD}"/>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1D1CB0A1-051F-71F4-A5E0-20ABDB575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0514FC33-B69D-BA92-ECBB-B1ABAB6B3ABA}"/>
              </a:ext>
            </a:extLst>
          </p:cNvPr>
          <p:cNvSpPr txBox="1"/>
          <p:nvPr/>
        </p:nvSpPr>
        <p:spPr>
          <a:xfrm>
            <a:off x="0" y="-145125"/>
            <a:ext cx="12023272" cy="7112716"/>
          </a:xfrm>
          <a:prstGeom prst="rect">
            <a:avLst/>
          </a:prstGeom>
          <a:noFill/>
        </p:spPr>
        <p:txBody>
          <a:bodyPr wrap="square">
            <a:spAutoFit/>
          </a:bodyPr>
          <a:lstStyle/>
          <a:p>
            <a:pPr algn="r" rtl="1">
              <a:lnSpc>
                <a:spcPct val="115000"/>
              </a:lnSpc>
              <a:spcAft>
                <a:spcPts val="800"/>
              </a:spcAft>
              <a:buNone/>
            </a:pPr>
            <a:r>
              <a:rPr lang="ar-EG" sz="54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عندما سأله رؤساء الكهنة والشيوخ بمكر: "بِأَيِّ سُلْطَانٍ تَفْعَلُ هَذَا؟"، لم يمنحهم إجابة، سألهم سؤالاً عجزوا عن إجابته (عن معمودية يوحنا)، ثم قال لهم: "وَلاَ أَنَا أَقُولُ لَكُمْ بِأَيِّ سُلْطَانٍ أَفْعَلُ هَذَا</a:t>
            </a:r>
            <a:r>
              <a:rPr lang="ar-EG" sz="4400" b="1" kern="100" dirty="0">
                <a:ln w="6600">
                  <a:solidFill>
                    <a:schemeClr val="tx1"/>
                  </a:solidFill>
                  <a:prstDash val="solid"/>
                </a:ln>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(متى 21: 23).</a:t>
            </a:r>
          </a:p>
          <a:p>
            <a:pPr algn="r" rtl="1">
              <a:lnSpc>
                <a:spcPct val="115000"/>
              </a:lnSpc>
              <a:spcAft>
                <a:spcPts val="800"/>
              </a:spcAft>
              <a:buNone/>
            </a:pPr>
            <a:r>
              <a:rPr lang="ar-EG" sz="6000" b="1" kern="100"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الدرس: ليس كل من يسألك يستحق إجابة كاملة؛ ضع حدوداً لحماية أفكارك وخصوصيتك من المتطفلين أو من يبحثون عن صيد أخطائك.</a:t>
            </a:r>
          </a:p>
        </p:txBody>
      </p:sp>
    </p:spTree>
    <p:extLst>
      <p:ext uri="{BB962C8B-B14F-4D97-AF65-F5344CB8AC3E}">
        <p14:creationId xmlns:p14="http://schemas.microsoft.com/office/powerpoint/2010/main" val="3467758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600511B-8195-AF79-B468-220F38C508D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57F7C87-1148-6286-0DA6-054F9053DF57}"/>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a:t>
            </a:r>
            <a:r>
              <a:rPr lang="ar-EG" sz="8800" b="1">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(نملك القوة فقط لتغيير أنفسنا وردود أفعالك، ونملك 0% من القوة لتغيير جوهر الآخر مباشرة).</a:t>
            </a:r>
            <a:endPar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32463694"/>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6AF2312-BAF1-F672-6EED-BFF7AF31012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BB3AC89-7249-2104-A8CD-0C1873A333DF}"/>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مبدأ "الترك والالتصاق" يعني إبقاء الحبل السري العاطفي والمالي مع بيت الأهل مفتوحاً طوال العمر.</a:t>
            </a:r>
          </a:p>
        </p:txBody>
      </p:sp>
    </p:spTree>
    <p:extLst>
      <p:ext uri="{BB962C8B-B14F-4D97-AF65-F5344CB8AC3E}">
        <p14:creationId xmlns:p14="http://schemas.microsoft.com/office/powerpoint/2010/main" val="2073412983"/>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D9D079DD-B9BB-E1EF-2B29-E55424493D7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62B578E-F7BD-04CB-085B-C2863AB14C7E}"/>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(يتطلب قطع هذا الحبل لبناء جدار خصوصية واستقلال كامل للكيان الزوجي الجديد).</a:t>
            </a:r>
          </a:p>
        </p:txBody>
      </p:sp>
    </p:spTree>
    <p:extLst>
      <p:ext uri="{BB962C8B-B14F-4D97-AF65-F5344CB8AC3E}">
        <p14:creationId xmlns:p14="http://schemas.microsoft.com/office/powerpoint/2010/main" val="463465121"/>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58AFC39-3D90-5C89-9758-F2C5062FC76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97D346-32F3-B64C-3F54-A525692F2B95}"/>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عند حدوث تدخل من أهل الزوج، فإن الزوجة هي التي يجب أن تواجههم وتضع الحدود لهم بحسم.</a:t>
            </a:r>
          </a:p>
        </p:txBody>
      </p:sp>
    </p:spTree>
    <p:extLst>
      <p:ext uri="{BB962C8B-B14F-4D97-AF65-F5344CB8AC3E}">
        <p14:creationId xmlns:p14="http://schemas.microsoft.com/office/powerpoint/2010/main" val="1478518472"/>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442DEA7-9C7E-4918-DAB4-C569DA1AC54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DEA25C8-49B2-A244-4577-B80A2E59CAA9}"/>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(الشريك الذي تنتمي العائلة إليه هو المسؤول عن وضع الحد لحماية شريكه ومنع العداوات).</a:t>
            </a:r>
          </a:p>
        </p:txBody>
      </p:sp>
    </p:spTree>
    <p:extLst>
      <p:ext uri="{BB962C8B-B14F-4D97-AF65-F5344CB8AC3E}">
        <p14:creationId xmlns:p14="http://schemas.microsoft.com/office/powerpoint/2010/main" val="1373167598"/>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2B35AA7-5A68-1153-C7B3-F70E4493F9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2441D0-61DA-C5AB-A086-2ABA23BD4BEF}"/>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السرية التامة وكتمان تفاصيل الخلافات الزوجية عن الأهل والأصدقاء هو درع حماية أساسي للبيت.</a:t>
            </a:r>
          </a:p>
        </p:txBody>
      </p:sp>
    </p:spTree>
    <p:extLst>
      <p:ext uri="{BB962C8B-B14F-4D97-AF65-F5344CB8AC3E}">
        <p14:creationId xmlns:p14="http://schemas.microsoft.com/office/powerpoint/2010/main" val="1309805103"/>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B08AE91-1450-3461-E4F6-C1215710044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CE44257-D50A-91FA-5E0A-58C7233367AD}"/>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صح. (لأن الأهل لا ينسون الإساءة لأولادهم بسرعة، وإدخالهم يحول الخلاف البسيط لصراع عائلي).</a:t>
            </a:r>
          </a:p>
        </p:txBody>
      </p:sp>
    </p:spTree>
    <p:extLst>
      <p:ext uri="{BB962C8B-B14F-4D97-AF65-F5344CB8AC3E}">
        <p14:creationId xmlns:p14="http://schemas.microsoft.com/office/powerpoint/2010/main" val="2725033129"/>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13BF8F9-1D96-738D-F87C-E9E00AD03D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93966CC-B0C9-EFA5-4B2A-1AAF398A0B1D}"/>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استخدام العلاقة الحميمية كأداة للمساومة، المكافأة، أو العقاب بالمنع هو سلوك صحي ومقبول.</a:t>
            </a:r>
          </a:p>
        </p:txBody>
      </p:sp>
    </p:spTree>
    <p:extLst>
      <p:ext uri="{BB962C8B-B14F-4D97-AF65-F5344CB8AC3E}">
        <p14:creationId xmlns:p14="http://schemas.microsoft.com/office/powerpoint/2010/main" val="3265370850"/>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62B2544-D85F-B764-696C-9C1CF09D8F6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F8C7016-7EDE-76A6-9EFB-4627A0285125}"/>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(هو تشويه مدمر يقتل الأمان العاطفي ويحول أسمى درجات الوحدة لأداة ضغط سياسي رخيصة).</a:t>
            </a:r>
          </a:p>
        </p:txBody>
      </p:sp>
    </p:spTree>
    <p:extLst>
      <p:ext uri="{BB962C8B-B14F-4D97-AF65-F5344CB8AC3E}">
        <p14:creationId xmlns:p14="http://schemas.microsoft.com/office/powerpoint/2010/main" val="4223516679"/>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D64F3FB-E022-68F0-F67F-7A9B662B071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E1FF53D-FC70-FF3B-2515-791139FFEA30}"/>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الخيانة العاطفية الإلكترونية الافتراضية لا تؤثر على الزواج طالما لم يحدث لقاء جسدي واقعي.</a:t>
            </a:r>
          </a:p>
        </p:txBody>
      </p:sp>
    </p:spTree>
    <p:extLst>
      <p:ext uri="{BB962C8B-B14F-4D97-AF65-F5344CB8AC3E}">
        <p14:creationId xmlns:p14="http://schemas.microsoft.com/office/powerpoint/2010/main" val="12372572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4D28-98DD-82A8-D827-602D73BDE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32E60-1428-69B4-455B-FCE3249ACAFC}"/>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B2B9351D-CE0A-9415-8A04-6B3180C4E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4F88BC9A-94F4-31F3-6E63-A1707023C6BF}"/>
              </a:ext>
            </a:extLst>
          </p:cNvPr>
          <p:cNvSpPr txBox="1"/>
          <p:nvPr/>
        </p:nvSpPr>
        <p:spPr>
          <a:xfrm>
            <a:off x="-165100" y="-145125"/>
            <a:ext cx="12185522" cy="6475619"/>
          </a:xfrm>
          <a:prstGeom prst="rect">
            <a:avLst/>
          </a:prstGeom>
          <a:noFill/>
        </p:spPr>
        <p:txBody>
          <a:bodyPr wrap="square">
            <a:spAutoFit/>
          </a:bodyPr>
          <a:lstStyle/>
          <a:p>
            <a:pPr algn="r" rtl="1">
              <a:lnSpc>
                <a:spcPct val="115000"/>
              </a:lnSpc>
              <a:spcAft>
                <a:spcPts val="800"/>
              </a:spcAft>
              <a:buNone/>
            </a:pPr>
            <a:r>
              <a:rPr lang="ar-EG" sz="6000" b="1" kern="100"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عندما رفضوه وحاولوا طرحه من فوق حافة الجبل، لم يستمر في محاولة إقناعهم أو استعطافهم، بل "أَمَّا هُوَ فَجَازَ فِي وَسْطِهِمْ وَمَضَى" (لوقا 4: 30)</a:t>
            </a:r>
            <a:r>
              <a:rPr lang="ar-EG" sz="4800" b="1" kern="100"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 وانتقل للخدمة في كفرناحوم</a:t>
            </a:r>
          </a:p>
          <a:p>
            <a:pPr algn="r" rtl="1">
              <a:lnSpc>
                <a:spcPct val="115000"/>
              </a:lnSpc>
              <a:spcAft>
                <a:spcPts val="800"/>
              </a:spcAft>
              <a:buNone/>
            </a:pPr>
            <a:r>
              <a:rPr lang="ar-EG" sz="6000" b="1" kern="100" dirty="0">
                <a:ln w="6600">
                  <a:solidFill>
                    <a:schemeClr val="tx1"/>
                  </a:solidFill>
                  <a:prstDash val="solid"/>
                </a:ln>
                <a:solidFill>
                  <a:srgbClr val="00B0F0"/>
                </a:solidFill>
                <a:effectLst>
                  <a:outerShdw dist="38100" dir="2700000" algn="tl" rotWithShape="0">
                    <a:schemeClr val="accent2"/>
                  </a:outerShdw>
                </a:effectLst>
                <a:latin typeface="Aptos" panose="020B0004020202020204" pitchFamily="34" charset="0"/>
                <a:ea typeface="Aptos" panose="020B0004020202020204" pitchFamily="34" charset="0"/>
                <a:cs typeface="Arial" panose="020B0604020202020204" pitchFamily="34" charset="0"/>
              </a:rPr>
              <a:t>لا تستهلك طاقتك النفسية والجسدية مع أشخاص حسموا أمرهم برفضك أو إيذائك؛ انسحب بسلام.</a:t>
            </a:r>
          </a:p>
        </p:txBody>
      </p:sp>
    </p:spTree>
    <p:extLst>
      <p:ext uri="{BB962C8B-B14F-4D97-AF65-F5344CB8AC3E}">
        <p14:creationId xmlns:p14="http://schemas.microsoft.com/office/powerpoint/2010/main" val="355159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15F1DB8-33FF-61DF-1C24-FDC5D7AE629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92EE3A7-AE2F-9EF7-0AC2-6ADD32AF6B53}"/>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(تسحب النسيج والارتباط العاطفي بعيداً عن البيت وتزرع الفتور والجفاء وتدمر الأمان).</a:t>
            </a:r>
          </a:p>
        </p:txBody>
      </p:sp>
    </p:spTree>
    <p:extLst>
      <p:ext uri="{BB962C8B-B14F-4D97-AF65-F5344CB8AC3E}">
        <p14:creationId xmlns:p14="http://schemas.microsoft.com/office/powerpoint/2010/main" val="1698297598"/>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261B59C-AB82-4728-293E-7E135C55902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076967C-EC39-D7F5-3B30-619FE4D57A65}"/>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بعد حدوث شرخ كبير كالخيانة، تعود الثقة فوراً بمجرد تقديم اعتذار شفهي سريح ووعود مستقبيلة.</a:t>
            </a:r>
          </a:p>
        </p:txBody>
      </p:sp>
    </p:spTree>
    <p:extLst>
      <p:ext uri="{BB962C8B-B14F-4D97-AF65-F5344CB8AC3E}">
        <p14:creationId xmlns:p14="http://schemas.microsoft.com/office/powerpoint/2010/main" val="965996330"/>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5766BD1-AD40-EC91-6E6C-1F51D348EB6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7BF1485-7E10-5675-4494-3D071BBAF264}"/>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(الغفران فوري ومجاني، أما الثقة فتُبنى تدريجياً وبشروط صارمة قائمة على تغيير سلوكي ملموس).</a:t>
            </a:r>
          </a:p>
        </p:txBody>
      </p:sp>
    </p:spTree>
    <p:extLst>
      <p:ext uri="{BB962C8B-B14F-4D97-AF65-F5344CB8AC3E}">
        <p14:creationId xmlns:p14="http://schemas.microsoft.com/office/powerpoint/2010/main" val="2312992306"/>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F24B797-075B-F888-2EA1-250469B3226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1382765-799B-8E14-D7E1-102F8B326F89}"/>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التعرض للمواد الإباحية يضع معايير وهمية في عقل الشريك ويدمر رضاه وروابطه مع شريكه الواقعي.</a:t>
            </a:r>
          </a:p>
        </p:txBody>
      </p:sp>
    </p:spTree>
    <p:extLst>
      <p:ext uri="{BB962C8B-B14F-4D97-AF65-F5344CB8AC3E}">
        <p14:creationId xmlns:p14="http://schemas.microsoft.com/office/powerpoint/2010/main" val="671443679"/>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13F35EC-E066-8CC7-3801-023D78C2FE0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D7202E6-C647-2BC1-953B-4866FF9C5803}"/>
              </a:ext>
            </a:extLst>
          </p:cNvPr>
          <p:cNvSpPr txBox="1"/>
          <p:nvPr/>
        </p:nvSpPr>
        <p:spPr>
          <a:xfrm>
            <a:off x="0" y="239485"/>
            <a:ext cx="11996057" cy="4631909"/>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صح. (تعتبر اختراقاً خطيراً للحدود العقلية والجسدية يلوث نقاء الحميمية الزوجية).</a:t>
            </a:r>
          </a:p>
        </p:txBody>
      </p:sp>
    </p:spTree>
    <p:extLst>
      <p:ext uri="{BB962C8B-B14F-4D97-AF65-F5344CB8AC3E}">
        <p14:creationId xmlns:p14="http://schemas.microsoft.com/office/powerpoint/2010/main" val="3682021351"/>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C53E5B3-2609-C5AC-AB5E-FD0A3F0F4FE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318928-FF54-E197-1539-9A7B83D1C1DF}"/>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"رد فعل النظام" يعني أن الشريك المسيطر سيتقبل حدودك الجديدة بفرح وترحاب شديد من اليوم الأول.</a:t>
            </a:r>
          </a:p>
        </p:txBody>
      </p:sp>
    </p:spTree>
    <p:extLst>
      <p:ext uri="{BB962C8B-B14F-4D97-AF65-F5344CB8AC3E}">
        <p14:creationId xmlns:p14="http://schemas.microsoft.com/office/powerpoint/2010/main" val="3880961259"/>
      </p:ext>
    </p:extLst>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C772A97-D33A-4F48-C12B-9BA404FBC56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3E69B15-3D3E-00D4-D4EB-E1F0401E6935}"/>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00206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(سيقاوم، ويغضب، ويثور ليدافع عن امتيازاته ومكاسبه القديمة؛ وثباتك هو ما يمنح الحد قيمته).</a:t>
            </a:r>
          </a:p>
        </p:txBody>
      </p:sp>
    </p:spTree>
    <p:extLst>
      <p:ext uri="{BB962C8B-B14F-4D97-AF65-F5344CB8AC3E}">
        <p14:creationId xmlns:p14="http://schemas.microsoft.com/office/powerpoint/2010/main" val="1121205140"/>
      </p:ext>
    </p:extLst>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B2B3582B-BC07-B196-F440-DDB7B885DA9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46909A6-4EE0-6E19-5458-2EF32EF1A8B4}"/>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المحاضرات الطويلة، والوعظ، والتوسل الشفهي هي الأدوات الأكثر فاعلية لتغيير طباع الشريك المقاوم.</a:t>
            </a:r>
          </a:p>
        </p:txBody>
      </p:sp>
    </p:spTree>
    <p:extLst>
      <p:ext uri="{BB962C8B-B14F-4D97-AF65-F5344CB8AC3E}">
        <p14:creationId xmlns:p14="http://schemas.microsoft.com/office/powerpoint/2010/main" val="3435040326"/>
      </p:ext>
    </p:extLst>
  </p:cSld>
  <p:clrMapOvr>
    <a:masterClrMapping/>
  </p:clrMapOvr>
  <p:transition spd="slow">
    <p:push dir="u"/>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3638D19-8225-8A18-9C93-D6CE76F166A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F1D4329-4EEC-0C2C-1989-91D2EC390487}"/>
              </a:ext>
            </a:extLst>
          </p:cNvPr>
          <p:cNvSpPr txBox="1"/>
          <p:nvPr/>
        </p:nvSpPr>
        <p:spPr>
          <a:xfrm>
            <a:off x="0" y="239485"/>
            <a:ext cx="11996057" cy="6189258"/>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88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	الْإِجَابَةُ: خطأ. (الشريك المقاوم لديه مناعة ضد الكلام؛ هو لا يتعلم ولا يتعدل إلا بالإجراءات والأفعال والعواقب).</a:t>
            </a:r>
          </a:p>
        </p:txBody>
      </p:sp>
    </p:spTree>
    <p:extLst>
      <p:ext uri="{BB962C8B-B14F-4D97-AF65-F5344CB8AC3E}">
        <p14:creationId xmlns:p14="http://schemas.microsoft.com/office/powerpoint/2010/main" val="3961247484"/>
      </p:ext>
    </p:extLst>
  </p:cSld>
  <p:clrMapOvr>
    <a:masterClrMapping/>
  </p:clrMapOvr>
  <p:transition spd="slow">
    <p:push dir="u"/>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46BA85F-1F9F-6B99-262F-08C5D275632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1198715-C70D-B9FB-BCF6-68BADEBE0B5C}"/>
              </a:ext>
            </a:extLst>
          </p:cNvPr>
          <p:cNvSpPr txBox="1"/>
          <p:nvPr/>
        </p:nvSpPr>
        <p:spPr>
          <a:xfrm>
            <a:off x="0" y="239485"/>
            <a:ext cx="11996057" cy="5080750"/>
          </a:xfrm>
          <a:prstGeom prst="rect">
            <a:avLst/>
          </a:prstGeom>
          <a:noFill/>
        </p:spPr>
        <p:txBody>
          <a:bodyPr wrap="square">
            <a:spAutoFit/>
            <a:scene3d>
              <a:camera prst="orthographicFront"/>
              <a:lightRig rig="harsh" dir="t"/>
            </a:scene3d>
            <a:sp3d extrusionH="57150" prstMaterial="matte">
              <a:bevelT w="63500" h="12700" prst="divot"/>
              <a:contourClr>
                <a:schemeClr val="bg1">
                  <a:lumMod val="65000"/>
                </a:schemeClr>
              </a:contourClr>
            </a:sp3d>
          </a:bodyPr>
          <a:lstStyle/>
          <a:p>
            <a:pPr algn="ctr" rtl="1">
              <a:lnSpc>
                <a:spcPct val="115000"/>
              </a:lnSpc>
              <a:spcAft>
                <a:spcPts val="800"/>
              </a:spcAft>
              <a:buNone/>
            </a:pPr>
            <a:r>
              <a:rPr lang="ar-EG" sz="7200" b="1" dirty="0">
                <a:ln w="6600">
                  <a:solidFill>
                    <a:schemeClr val="tx1"/>
                  </a:solidFill>
                  <a:prstDash val="solid"/>
                </a:ln>
                <a:solidFill>
                  <a:srgbClr val="FF0000"/>
                </a:solidFill>
                <a:effectLst>
                  <a:outerShdw dist="38100" dir="2700000" algn="tl" rotWithShape="0">
                    <a:schemeClr val="accent2"/>
                  </a:outerShdw>
                </a:effectLst>
                <a:latin typeface="Aptos" panose="020B0004020202020204" pitchFamily="34" charset="0"/>
                <a:cs typeface="Arial" panose="020B0604020202020204" pitchFamily="34" charset="0"/>
              </a:rPr>
              <a:t>إذا لجأ الشريك المقاوم لأسلوب "تحويل الموضوع" أثناء مواجهته بخطئه الحاضر، يجب عليك تتبع كلامه ومناقشة أخطاء الماضي فوراً.</a:t>
            </a:r>
          </a:p>
        </p:txBody>
      </p:sp>
    </p:spTree>
    <p:extLst>
      <p:ext uri="{BB962C8B-B14F-4D97-AF65-F5344CB8AC3E}">
        <p14:creationId xmlns:p14="http://schemas.microsoft.com/office/powerpoint/2010/main" val="279554872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323</TotalTime>
  <Words>2457</Words>
  <Application>Microsoft Office PowerPoint</Application>
  <PresentationFormat>Widescreen</PresentationFormat>
  <Paragraphs>125</Paragraphs>
  <Slides>100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100</vt:i4>
      </vt:variant>
    </vt:vector>
  </HeadingPairs>
  <TitlesOfParts>
    <vt:vector size="106" baseType="lpstr">
      <vt:lpstr>Aptos</vt:lpstr>
      <vt:lpstr>Aptos Display</vt:lpstr>
      <vt:lpstr>Arial</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Father_Youhanna Wely</dc:creator>
  <cp:lastModifiedBy>Father_Youhanna Wely</cp:lastModifiedBy>
  <cp:revision>227</cp:revision>
  <dcterms:created xsi:type="dcterms:W3CDTF">2026-06-30T20:19:13Z</dcterms:created>
  <dcterms:modified xsi:type="dcterms:W3CDTF">2026-07-02T15:42:09Z</dcterms:modified>
</cp:coreProperties>
</file>